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9"/>
  </p:notesMasterIdLst>
  <p:sldIdLst>
    <p:sldId id="256" r:id="rId2"/>
    <p:sldId id="271" r:id="rId3"/>
    <p:sldId id="257" r:id="rId4"/>
    <p:sldId id="275" r:id="rId5"/>
    <p:sldId id="259" r:id="rId6"/>
    <p:sldId id="260" r:id="rId7"/>
    <p:sldId id="262" r:id="rId8"/>
    <p:sldId id="272" r:id="rId9"/>
    <p:sldId id="281" r:id="rId10"/>
    <p:sldId id="284" r:id="rId11"/>
    <p:sldId id="285" r:id="rId12"/>
    <p:sldId id="308" r:id="rId13"/>
    <p:sldId id="290" r:id="rId14"/>
    <p:sldId id="291" r:id="rId15"/>
    <p:sldId id="292" r:id="rId16"/>
    <p:sldId id="293" r:id="rId17"/>
    <p:sldId id="304" r:id="rId18"/>
    <p:sldId id="309" r:id="rId19"/>
    <p:sldId id="310" r:id="rId20"/>
    <p:sldId id="295" r:id="rId21"/>
    <p:sldId id="305" r:id="rId22"/>
    <p:sldId id="296" r:id="rId23"/>
    <p:sldId id="297" r:id="rId24"/>
    <p:sldId id="312" r:id="rId25"/>
    <p:sldId id="307" r:id="rId26"/>
    <p:sldId id="300" r:id="rId27"/>
    <p:sldId id="301" r:id="rId28"/>
    <p:sldId id="303" r:id="rId29"/>
    <p:sldId id="306" r:id="rId30"/>
    <p:sldId id="338" r:id="rId31"/>
    <p:sldId id="329" r:id="rId32"/>
    <p:sldId id="332" r:id="rId33"/>
    <p:sldId id="341" r:id="rId34"/>
    <p:sldId id="334" r:id="rId35"/>
    <p:sldId id="339" r:id="rId36"/>
    <p:sldId id="340" r:id="rId37"/>
    <p:sldId id="342" r:id="rId3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2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45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45CDF2-700E-4993-BAE5-F32A8ACB7320}" type="datetimeFigureOut">
              <a:rPr lang="en-US" smtClean="0"/>
              <a:t>10/27/2022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BA2329-25C4-49F5-85B2-5ABB2F8F10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3539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https://www.wikihow.com/Improve-Social-Skills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BA2329-25C4-49F5-85B2-5ABB2F8F10A6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899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10/27/2022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10/27/2022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10/27/2022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10/27/2022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10/27/2022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10/27/2022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10/27/2022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10/27/2022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10/27/2022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10/27/2022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10/27/2022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10/27/2022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getuplearn.com/blog/functions-of-communication/#making-decisions" TargetMode="External"/><Relationship Id="rId3" Type="http://schemas.openxmlformats.org/officeDocument/2006/relationships/hyperlink" Target="https://getuplearn.com/blog/functions-of-communication/#persuading" TargetMode="External"/><Relationship Id="rId7" Type="http://schemas.openxmlformats.org/officeDocument/2006/relationships/hyperlink" Target="https://getuplearn.com/blog/functions-of-communication/#reducing-misunderstandings" TargetMode="External"/><Relationship Id="rId2" Type="http://schemas.openxmlformats.org/officeDocument/2006/relationships/hyperlink" Target="https://getuplearn.com/blog/functions-of-communication/#informing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etuplearn.com/blog/functions-of-communication/#help-in-making-selections-between-alternatives" TargetMode="External"/><Relationship Id="rId5" Type="http://schemas.openxmlformats.org/officeDocument/2006/relationships/hyperlink" Target="https://getuplearn.com/blog/functions-of-communication/#creating-relationships" TargetMode="External"/><Relationship Id="rId4" Type="http://schemas.openxmlformats.org/officeDocument/2006/relationships/hyperlink" Target="https://getuplearn.com/blog/functions-of-communication/#integrating" TargetMode="External"/><Relationship Id="rId9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8500375" cy="3419183"/>
          </a:xfrm>
        </p:spPr>
        <p:txBody>
          <a:bodyPr/>
          <a:lstStyle/>
          <a:p>
            <a:r>
              <a:rPr lang="en-US" sz="7200" dirty="0" smtClean="0"/>
              <a:t>COMMUNICATION</a:t>
            </a:r>
            <a:br>
              <a:rPr lang="en-US" sz="7200" dirty="0" smtClean="0"/>
            </a:br>
            <a:r>
              <a:rPr lang="en-US" sz="7200" dirty="0" smtClean="0"/>
              <a:t>and </a:t>
            </a:r>
            <a:br>
              <a:rPr lang="en-US" sz="7200" dirty="0" smtClean="0"/>
            </a:br>
            <a:r>
              <a:rPr lang="en-US" sz="7200" dirty="0" smtClean="0"/>
              <a:t>social skills</a:t>
            </a:r>
            <a:endParaRPr lang="en-US" sz="6000" dirty="0"/>
          </a:p>
        </p:txBody>
      </p:sp>
      <p:sp>
        <p:nvSpPr>
          <p:cNvPr id="4" name="Rectangle 3"/>
          <p:cNvSpPr/>
          <p:nvPr/>
        </p:nvSpPr>
        <p:spPr>
          <a:xfrm>
            <a:off x="8458200" y="4836492"/>
            <a:ext cx="4114799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Ms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  <a:r>
              <a:rPr lang="en-US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Shahtaj</a:t>
            </a: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Shakir</a:t>
            </a:r>
          </a:p>
          <a:p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Science and Humanities Department</a:t>
            </a:r>
          </a:p>
          <a:p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FAST NUCES Karachi</a:t>
            </a:r>
          </a:p>
          <a:p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25006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5352" y="0"/>
            <a:ext cx="10178322" cy="1492132"/>
          </a:xfrm>
        </p:spPr>
        <p:txBody>
          <a:bodyPr>
            <a:noAutofit/>
          </a:bodyPr>
          <a:lstStyle/>
          <a:p>
            <a:r>
              <a:rPr lang="en-US" sz="3200" b="1" dirty="0" smtClean="0"/>
              <a:t/>
            </a:r>
            <a:br>
              <a:rPr lang="en-US" sz="3200" b="1" dirty="0" smtClean="0"/>
            </a:br>
            <a:r>
              <a:rPr lang="en-US" sz="3200" dirty="0">
                <a:solidFill>
                  <a:schemeClr val="tx1"/>
                </a:solidFill>
              </a:rPr>
              <a:t>7 C’s of </a:t>
            </a:r>
            <a:r>
              <a:rPr lang="en-US" sz="3200" dirty="0" smtClean="0">
                <a:solidFill>
                  <a:schemeClr val="tx1"/>
                </a:solidFill>
              </a:rPr>
              <a:t>communication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1361" y="912321"/>
            <a:ext cx="10560311" cy="6302828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dirty="0" smtClean="0">
                <a:solidFill>
                  <a:schemeClr val="tx1"/>
                </a:solidFill>
              </a:rPr>
              <a:t>It is </a:t>
            </a:r>
            <a:r>
              <a:rPr lang="en-US" dirty="0">
                <a:solidFill>
                  <a:schemeClr val="tx1"/>
                </a:solidFill>
              </a:rPr>
              <a:t>a list of principles for written and spoken communication to ensure </a:t>
            </a:r>
            <a:r>
              <a:rPr lang="en-US" dirty="0" smtClean="0">
                <a:solidFill>
                  <a:schemeClr val="tx1"/>
                </a:solidFill>
              </a:rPr>
              <a:t>the communication is effective</a:t>
            </a:r>
            <a:r>
              <a:rPr lang="en-US" dirty="0">
                <a:solidFill>
                  <a:schemeClr val="tx1"/>
                </a:solidFill>
              </a:rPr>
              <a:t>. </a:t>
            </a:r>
            <a:endParaRPr lang="en-US" dirty="0" smtClean="0">
              <a:solidFill>
                <a:schemeClr val="tx1"/>
              </a:solidFill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US" b="1" dirty="0" smtClean="0">
                <a:solidFill>
                  <a:schemeClr val="tx2">
                    <a:lumMod val="90000"/>
                    <a:lumOff val="10000"/>
                  </a:schemeClr>
                </a:solidFill>
              </a:rPr>
              <a:t>Completeness:</a:t>
            </a:r>
            <a:endParaRPr lang="en-US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algn="just"/>
            <a:r>
              <a:rPr lang="en-US" dirty="0">
                <a:solidFill>
                  <a:schemeClr val="tx1"/>
                </a:solidFill>
              </a:rPr>
              <a:t>T</a:t>
            </a:r>
            <a:r>
              <a:rPr lang="en-US" dirty="0" smtClean="0">
                <a:solidFill>
                  <a:schemeClr val="tx1"/>
                </a:solidFill>
              </a:rPr>
              <a:t>he message will </a:t>
            </a:r>
            <a:r>
              <a:rPr lang="en-US" b="1" dirty="0" smtClean="0">
                <a:solidFill>
                  <a:schemeClr val="tx1"/>
                </a:solidFill>
              </a:rPr>
              <a:t>have all the information </a:t>
            </a:r>
            <a:r>
              <a:rPr lang="en-US" dirty="0" smtClean="0">
                <a:solidFill>
                  <a:schemeClr val="tx1"/>
                </a:solidFill>
              </a:rPr>
              <a:t>the reader needs to know  to be able to respond or take action. Gives </a:t>
            </a:r>
            <a:r>
              <a:rPr lang="en-US" dirty="0">
                <a:solidFill>
                  <a:schemeClr val="tx1"/>
                </a:solidFill>
              </a:rPr>
              <a:t>additional information wherever </a:t>
            </a:r>
            <a:r>
              <a:rPr lang="en-US" dirty="0" smtClean="0">
                <a:solidFill>
                  <a:schemeClr val="tx1"/>
                </a:solidFill>
              </a:rPr>
              <a:t>required. Leaves no questions in the mind of the receiver.</a:t>
            </a:r>
            <a:endParaRPr lang="en-US" dirty="0">
              <a:solidFill>
                <a:schemeClr val="tx1"/>
              </a:solidFill>
            </a:endParaRPr>
          </a:p>
          <a:p>
            <a:pPr marL="0" indent="0" algn="just">
              <a:buNone/>
            </a:pPr>
            <a:r>
              <a:rPr lang="en-US" b="1" dirty="0" smtClean="0">
                <a:solidFill>
                  <a:schemeClr val="tx2">
                    <a:lumMod val="90000"/>
                    <a:lumOff val="10000"/>
                  </a:schemeClr>
                </a:solidFill>
              </a:rPr>
              <a:t>2. Conciseness:</a:t>
            </a:r>
            <a:endParaRPr lang="en-US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algn="just"/>
            <a:r>
              <a:rPr lang="en-US" dirty="0">
                <a:solidFill>
                  <a:schemeClr val="tx1"/>
                </a:solidFill>
              </a:rPr>
              <a:t>Conciseness means communicating what you want to express in least possible </a:t>
            </a:r>
            <a:r>
              <a:rPr lang="en-US" dirty="0" smtClean="0">
                <a:solidFill>
                  <a:schemeClr val="tx1"/>
                </a:solidFill>
              </a:rPr>
              <a:t>words.  It provides </a:t>
            </a:r>
            <a:r>
              <a:rPr lang="en-US" dirty="0">
                <a:solidFill>
                  <a:schemeClr val="tx1"/>
                </a:solidFill>
              </a:rPr>
              <a:t>short and necessary message in limited </a:t>
            </a:r>
            <a:r>
              <a:rPr lang="en-US" dirty="0" smtClean="0">
                <a:solidFill>
                  <a:schemeClr val="tx1"/>
                </a:solidFill>
              </a:rPr>
              <a:t>words. </a:t>
            </a:r>
          </a:p>
          <a:p>
            <a:pPr algn="just"/>
            <a:r>
              <a:rPr lang="en-US" dirty="0" smtClean="0">
                <a:solidFill>
                  <a:schemeClr val="tx1"/>
                </a:solidFill>
              </a:rPr>
              <a:t>Non-repetitive in nature &amp; Saves time.</a:t>
            </a:r>
            <a:r>
              <a:rPr lang="en-US" dirty="0">
                <a:solidFill>
                  <a:schemeClr val="tx1"/>
                </a:solidFill>
              </a:rPr>
              <a:t> </a:t>
            </a:r>
            <a:endParaRPr lang="en-US" dirty="0" smtClean="0">
              <a:solidFill>
                <a:schemeClr val="tx1"/>
              </a:solidFill>
            </a:endParaRPr>
          </a:p>
          <a:p>
            <a:pPr algn="just"/>
            <a:endParaRPr lang="en-US" dirty="0" smtClean="0">
              <a:solidFill>
                <a:schemeClr val="tx1"/>
              </a:solidFill>
            </a:endParaRPr>
          </a:p>
          <a:p>
            <a:pPr marL="0" indent="0" algn="just">
              <a:buNone/>
            </a:pPr>
            <a:r>
              <a:rPr lang="en-US" b="1" dirty="0" smtClean="0">
                <a:solidFill>
                  <a:schemeClr val="tx2">
                    <a:lumMod val="90000"/>
                    <a:lumOff val="10000"/>
                  </a:schemeClr>
                </a:solidFill>
              </a:rPr>
              <a:t>3</a:t>
            </a:r>
            <a:r>
              <a:rPr lang="en-US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. </a:t>
            </a:r>
            <a:r>
              <a:rPr lang="en-US" b="1" dirty="0" smtClean="0">
                <a:solidFill>
                  <a:schemeClr val="tx2">
                    <a:lumMod val="90000"/>
                    <a:lumOff val="10000"/>
                  </a:schemeClr>
                </a:solidFill>
              </a:rPr>
              <a:t>Coherent : </a:t>
            </a:r>
            <a:r>
              <a:rPr lang="en-US" dirty="0" smtClean="0">
                <a:solidFill>
                  <a:schemeClr val="tx1"/>
                </a:solidFill>
              </a:rPr>
              <a:t>Your </a:t>
            </a:r>
            <a:r>
              <a:rPr lang="en-US" dirty="0">
                <a:solidFill>
                  <a:schemeClr val="tx1"/>
                </a:solidFill>
              </a:rPr>
              <a:t>message needs to have a logical flow. </a:t>
            </a:r>
            <a:r>
              <a:rPr lang="en-US" dirty="0" smtClean="0">
                <a:solidFill>
                  <a:schemeClr val="tx1"/>
                </a:solidFill>
              </a:rPr>
              <a:t>All </a:t>
            </a:r>
            <a:r>
              <a:rPr lang="en-US" dirty="0">
                <a:solidFill>
                  <a:schemeClr val="tx1"/>
                </a:solidFill>
              </a:rPr>
              <a:t>sentences in your message should be connected to the previous one and stick to the main topic.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73649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5499" y="966851"/>
            <a:ext cx="10461172" cy="5649684"/>
          </a:xfrm>
        </p:spPr>
        <p:txBody>
          <a:bodyPr>
            <a:normAutofit fontScale="92500" lnSpcReduction="20000"/>
          </a:bodyPr>
          <a:lstStyle/>
          <a:p>
            <a:pPr marL="0" indent="0" algn="just">
              <a:buNone/>
            </a:pPr>
            <a:r>
              <a:rPr lang="en-US" b="1" dirty="0" smtClean="0">
                <a:solidFill>
                  <a:schemeClr val="tx2">
                    <a:lumMod val="90000"/>
                    <a:lumOff val="10000"/>
                  </a:schemeClr>
                </a:solidFill>
              </a:rPr>
              <a:t>4. Clarity</a:t>
            </a:r>
          </a:p>
          <a:p>
            <a:pPr algn="just"/>
            <a:r>
              <a:rPr lang="en-US" dirty="0">
                <a:solidFill>
                  <a:schemeClr val="tx1"/>
                </a:solidFill>
              </a:rPr>
              <a:t>Clarity implies stressing on a particular message or goal at a time, rather than trying to achieve too much at once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pPr algn="just"/>
            <a:r>
              <a:rPr lang="en-US" dirty="0">
                <a:solidFill>
                  <a:schemeClr val="tx1"/>
                </a:solidFill>
              </a:rPr>
              <a:t>Complete clarity of thoughts and ideas heightens the meaning of a </a:t>
            </a:r>
            <a:r>
              <a:rPr lang="en-US" dirty="0" smtClean="0">
                <a:solidFill>
                  <a:schemeClr val="tx1"/>
                </a:solidFill>
              </a:rPr>
              <a:t>message.</a:t>
            </a:r>
          </a:p>
          <a:p>
            <a:pPr algn="just"/>
            <a:endParaRPr lang="en-US" dirty="0" smtClean="0">
              <a:solidFill>
                <a:schemeClr val="tx1"/>
              </a:solidFill>
            </a:endParaRPr>
          </a:p>
          <a:p>
            <a:pPr marL="0" indent="0" algn="just">
              <a:buNone/>
            </a:pPr>
            <a:r>
              <a:rPr lang="en-US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5. Concreteness</a:t>
            </a:r>
          </a:p>
          <a:p>
            <a:pPr algn="just"/>
            <a:r>
              <a:rPr lang="en-US" dirty="0">
                <a:solidFill>
                  <a:schemeClr val="tx1"/>
                </a:solidFill>
              </a:rPr>
              <a:t>Concrete communication means </a:t>
            </a:r>
            <a:r>
              <a:rPr lang="en-US" b="1" dirty="0">
                <a:solidFill>
                  <a:schemeClr val="tx1"/>
                </a:solidFill>
              </a:rPr>
              <a:t>being particular </a:t>
            </a:r>
            <a:r>
              <a:rPr lang="en-US" dirty="0">
                <a:solidFill>
                  <a:schemeClr val="tx1"/>
                </a:solidFill>
              </a:rPr>
              <a:t>and clear rather than fuzzy and general. </a:t>
            </a:r>
            <a:endParaRPr lang="en-US" dirty="0" smtClean="0">
              <a:solidFill>
                <a:schemeClr val="tx1"/>
              </a:solidFill>
            </a:endParaRPr>
          </a:p>
          <a:p>
            <a:pPr algn="just"/>
            <a:endParaRPr lang="en-US" dirty="0" smtClean="0">
              <a:solidFill>
                <a:schemeClr val="tx1"/>
              </a:solidFill>
            </a:endParaRPr>
          </a:p>
          <a:p>
            <a:pPr marL="0" indent="0" algn="just">
              <a:buNone/>
            </a:pPr>
            <a:r>
              <a:rPr lang="en-US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6. Courtesy</a:t>
            </a:r>
          </a:p>
          <a:p>
            <a:pPr algn="just" fontAlgn="base"/>
            <a:r>
              <a:rPr lang="en-US" dirty="0" smtClean="0">
                <a:solidFill>
                  <a:schemeClr val="tx1"/>
                </a:solidFill>
              </a:rPr>
              <a:t>Courteous </a:t>
            </a:r>
            <a:r>
              <a:rPr lang="en-US" dirty="0">
                <a:solidFill>
                  <a:schemeClr val="tx1"/>
                </a:solidFill>
              </a:rPr>
              <a:t>message is positive and focused on the </a:t>
            </a:r>
            <a:r>
              <a:rPr lang="en-US" dirty="0" smtClean="0">
                <a:solidFill>
                  <a:schemeClr val="tx1"/>
                </a:solidFill>
              </a:rPr>
              <a:t>audience. It </a:t>
            </a:r>
            <a:r>
              <a:rPr lang="en-US" dirty="0">
                <a:solidFill>
                  <a:schemeClr val="tx1"/>
                </a:solidFill>
              </a:rPr>
              <a:t>makes use of terms expressing respect for the receiver of a message</a:t>
            </a:r>
            <a:r>
              <a:rPr lang="en-US" dirty="0" smtClean="0">
                <a:solidFill>
                  <a:schemeClr val="tx1"/>
                </a:solidFill>
              </a:rPr>
              <a:t>. </a:t>
            </a:r>
            <a:endParaRPr lang="en-US" dirty="0">
              <a:solidFill>
                <a:schemeClr val="tx1"/>
              </a:solidFill>
            </a:endParaRPr>
          </a:p>
          <a:p>
            <a:pPr marL="0" indent="0" algn="just" fontAlgn="base"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0" indent="0" algn="just" fontAlgn="base">
              <a:buNone/>
            </a:pPr>
            <a:r>
              <a:rPr lang="en-US" b="1" dirty="0" smtClean="0">
                <a:solidFill>
                  <a:schemeClr val="tx2">
                    <a:lumMod val="90000"/>
                    <a:lumOff val="10000"/>
                  </a:schemeClr>
                </a:solidFill>
              </a:rPr>
              <a:t>7</a:t>
            </a:r>
            <a:r>
              <a:rPr lang="en-US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. Correctness</a:t>
            </a:r>
          </a:p>
          <a:p>
            <a:pPr marL="0" indent="0" algn="just" fontAlgn="base">
              <a:buNone/>
            </a:pPr>
            <a:r>
              <a:rPr lang="en-US" dirty="0">
                <a:solidFill>
                  <a:schemeClr val="tx1"/>
                </a:solidFill>
              </a:rPr>
              <a:t>Correctness in communication means that there are no grammatical errors in communication.</a:t>
            </a:r>
            <a:endParaRPr lang="en-US" b="1" dirty="0">
              <a:solidFill>
                <a:schemeClr val="tx1"/>
              </a:solidFill>
            </a:endParaRPr>
          </a:p>
          <a:p>
            <a:pPr algn="just" fontAlgn="base"/>
            <a:r>
              <a:rPr lang="en-US" dirty="0" smtClean="0">
                <a:solidFill>
                  <a:schemeClr val="tx1"/>
                </a:solidFill>
              </a:rPr>
              <a:t>Checks </a:t>
            </a:r>
            <a:r>
              <a:rPr lang="en-US" dirty="0">
                <a:solidFill>
                  <a:schemeClr val="tx1"/>
                </a:solidFill>
              </a:rPr>
              <a:t>for the preciseness and accuracy of facts and figures used in the message.</a:t>
            </a:r>
          </a:p>
          <a:p>
            <a:pPr algn="just" fontAlgn="base"/>
            <a:r>
              <a:rPr lang="en-US" dirty="0">
                <a:solidFill>
                  <a:schemeClr val="tx1"/>
                </a:solidFill>
              </a:rPr>
              <a:t>It makes use of appropriate and correct language in the message.</a:t>
            </a:r>
          </a:p>
          <a:p>
            <a:pPr algn="just"/>
            <a:endParaRPr lang="en-US" dirty="0">
              <a:solidFill>
                <a:schemeClr val="tx1"/>
              </a:solidFill>
            </a:endParaRPr>
          </a:p>
          <a:p>
            <a:pPr marL="0" indent="0" algn="just">
              <a:buNone/>
            </a:pPr>
            <a:endParaRPr lang="en-US" dirty="0" smtClean="0">
              <a:solidFill>
                <a:schemeClr val="tx1"/>
              </a:solidFill>
            </a:endParaRPr>
          </a:p>
          <a:p>
            <a:endParaRPr lang="en-US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2212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089" y="446049"/>
            <a:ext cx="9779618" cy="5776331"/>
          </a:xfrm>
        </p:spPr>
      </p:pic>
    </p:spTree>
    <p:extLst>
      <p:ext uri="{BB962C8B-B14F-4D97-AF65-F5344CB8AC3E}">
        <p14:creationId xmlns:p14="http://schemas.microsoft.com/office/powerpoint/2010/main" val="3392884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4588" y="770312"/>
            <a:ext cx="10178322" cy="1334903"/>
          </a:xfrm>
        </p:spPr>
        <p:txBody>
          <a:bodyPr/>
          <a:lstStyle/>
          <a:p>
            <a:r>
              <a:rPr lang="en-US" dirty="0" smtClean="0"/>
              <a:t>1. Passive communication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1594626"/>
            <a:ext cx="10178322" cy="3593591"/>
          </a:xfrm>
        </p:spPr>
        <p:txBody>
          <a:bodyPr/>
          <a:lstStyle/>
          <a:p>
            <a:pPr algn="just"/>
            <a:r>
              <a:rPr lang="en-US" dirty="0">
                <a:solidFill>
                  <a:schemeClr val="tx1"/>
                </a:solidFill>
              </a:rPr>
              <a:t>D</a:t>
            </a:r>
            <a:r>
              <a:rPr lang="en-US" dirty="0" smtClean="0">
                <a:solidFill>
                  <a:schemeClr val="tx1"/>
                </a:solidFill>
              </a:rPr>
              <a:t>eveloped </a:t>
            </a:r>
            <a:r>
              <a:rPr lang="en-US" dirty="0">
                <a:solidFill>
                  <a:schemeClr val="tx1"/>
                </a:solidFill>
              </a:rPr>
              <a:t>a pattern of avoiding expressing their opinions or feelings, protecting their rights, and identifying and meeting their </a:t>
            </a:r>
            <a:r>
              <a:rPr lang="en-US" dirty="0" smtClean="0">
                <a:solidFill>
                  <a:schemeClr val="tx1"/>
                </a:solidFill>
              </a:rPr>
              <a:t>needs.</a:t>
            </a:r>
          </a:p>
          <a:p>
            <a:pPr algn="just"/>
            <a:r>
              <a:rPr lang="en-US" dirty="0">
                <a:solidFill>
                  <a:schemeClr val="tx1"/>
                </a:solidFill>
              </a:rPr>
              <a:t>D</a:t>
            </a:r>
            <a:r>
              <a:rPr lang="en-US" dirty="0" smtClean="0">
                <a:solidFill>
                  <a:schemeClr val="tx1"/>
                </a:solidFill>
              </a:rPr>
              <a:t>o </a:t>
            </a:r>
            <a:r>
              <a:rPr lang="en-US" dirty="0">
                <a:solidFill>
                  <a:schemeClr val="tx1"/>
                </a:solidFill>
              </a:rPr>
              <a:t>not respond </a:t>
            </a:r>
            <a:r>
              <a:rPr lang="en-US" dirty="0" smtClean="0">
                <a:solidFill>
                  <a:schemeClr val="tx1"/>
                </a:solidFill>
              </a:rPr>
              <a:t>clearly </a:t>
            </a:r>
            <a:r>
              <a:rPr lang="en-US" dirty="0">
                <a:solidFill>
                  <a:schemeClr val="tx1"/>
                </a:solidFill>
              </a:rPr>
              <a:t>to hurtful or anger-inducing situations. </a:t>
            </a:r>
            <a:endParaRPr lang="en-US" dirty="0" smtClean="0">
              <a:solidFill>
                <a:schemeClr val="tx1"/>
              </a:solidFill>
            </a:endParaRPr>
          </a:p>
          <a:p>
            <a:pPr algn="just"/>
            <a:r>
              <a:rPr lang="en-US" dirty="0" smtClean="0">
                <a:solidFill>
                  <a:schemeClr val="tx1"/>
                </a:solidFill>
              </a:rPr>
              <a:t>Used as a “door mat” by other people.</a:t>
            </a:r>
          </a:p>
          <a:p>
            <a:pPr algn="just"/>
            <a:r>
              <a:rPr lang="en-US" dirty="0">
                <a:solidFill>
                  <a:schemeClr val="tx1"/>
                </a:solidFill>
              </a:rPr>
              <a:t>P</a:t>
            </a:r>
            <a:r>
              <a:rPr lang="en-US" dirty="0" smtClean="0">
                <a:solidFill>
                  <a:schemeClr val="tx1"/>
                </a:solidFill>
              </a:rPr>
              <a:t>erson is not </a:t>
            </a:r>
            <a:r>
              <a:rPr lang="en-US" dirty="0">
                <a:solidFill>
                  <a:schemeClr val="tx1"/>
                </a:solidFill>
              </a:rPr>
              <a:t>willing to stand up for his or her </a:t>
            </a:r>
            <a:r>
              <a:rPr lang="en-US" dirty="0" smtClean="0">
                <a:solidFill>
                  <a:schemeClr val="tx1"/>
                </a:solidFill>
              </a:rPr>
              <a:t>position</a:t>
            </a:r>
          </a:p>
          <a:p>
            <a:pPr algn="just"/>
            <a:r>
              <a:rPr lang="en-US" dirty="0" smtClean="0">
                <a:solidFill>
                  <a:schemeClr val="tx1"/>
                </a:solidFill>
              </a:rPr>
              <a:t>Wants </a:t>
            </a:r>
            <a:r>
              <a:rPr lang="en-US" dirty="0">
                <a:solidFill>
                  <a:schemeClr val="tx1"/>
                </a:solidFill>
              </a:rPr>
              <a:t>to avoid conflict at all costs </a:t>
            </a:r>
            <a:endParaRPr lang="en-US" dirty="0" smtClean="0">
              <a:solidFill>
                <a:schemeClr val="tx1"/>
              </a:solidFill>
            </a:endParaRPr>
          </a:p>
          <a:p>
            <a:pPr algn="just"/>
            <a:r>
              <a:rPr lang="en-US" dirty="0">
                <a:solidFill>
                  <a:schemeClr val="tx1"/>
                </a:solidFill>
              </a:rPr>
              <a:t>Allow others to violate their rights Is acceptable when the issue is not </a:t>
            </a:r>
            <a:r>
              <a:rPr lang="en-US" dirty="0" smtClean="0">
                <a:solidFill>
                  <a:schemeClr val="tx1"/>
                </a:solidFill>
              </a:rPr>
              <a:t>important.</a:t>
            </a:r>
          </a:p>
          <a:p>
            <a:pPr algn="just"/>
            <a:r>
              <a:rPr lang="en-US" dirty="0">
                <a:solidFill>
                  <a:schemeClr val="tx1"/>
                </a:solidFill>
              </a:rPr>
              <a:t>Nonverbal cues—no eye contact, low pitch to voice</a:t>
            </a:r>
            <a:endParaRPr lang="en-US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3368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0222" y="1255252"/>
            <a:ext cx="10178322" cy="1492132"/>
          </a:xfrm>
        </p:spPr>
        <p:txBody>
          <a:bodyPr>
            <a:normAutofit/>
          </a:bodyPr>
          <a:lstStyle/>
          <a:p>
            <a:r>
              <a:rPr lang="en-US" sz="4400" dirty="0"/>
              <a:t>Passive communicators will often: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7205" y="2264524"/>
            <a:ext cx="6576140" cy="3593591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F</a:t>
            </a:r>
            <a:r>
              <a:rPr lang="en-US" dirty="0" smtClean="0">
                <a:solidFill>
                  <a:schemeClr val="tx1"/>
                </a:solidFill>
              </a:rPr>
              <a:t>ail </a:t>
            </a:r>
            <a:r>
              <a:rPr lang="en-US" dirty="0">
                <a:solidFill>
                  <a:schemeClr val="tx1"/>
                </a:solidFill>
              </a:rPr>
              <a:t>to assert for </a:t>
            </a:r>
            <a:r>
              <a:rPr lang="en-US" dirty="0" smtClean="0">
                <a:solidFill>
                  <a:schemeClr val="tx1"/>
                </a:solidFill>
              </a:rPr>
              <a:t>themselves</a:t>
            </a:r>
          </a:p>
          <a:p>
            <a:r>
              <a:rPr lang="en-US" dirty="0">
                <a:solidFill>
                  <a:schemeClr val="tx1"/>
                </a:solidFill>
              </a:rPr>
              <a:t>E</a:t>
            </a:r>
            <a:r>
              <a:rPr lang="en-US" dirty="0" smtClean="0">
                <a:solidFill>
                  <a:schemeClr val="tx1"/>
                </a:solidFill>
              </a:rPr>
              <a:t>xhibit </a:t>
            </a:r>
            <a:r>
              <a:rPr lang="en-US" dirty="0">
                <a:solidFill>
                  <a:schemeClr val="tx1"/>
                </a:solidFill>
              </a:rPr>
              <a:t>poor eye contact and slumped body </a:t>
            </a:r>
            <a:r>
              <a:rPr lang="en-US" dirty="0" smtClean="0">
                <a:solidFill>
                  <a:schemeClr val="tx1"/>
                </a:solidFill>
              </a:rPr>
              <a:t>posture</a:t>
            </a:r>
          </a:p>
          <a:p>
            <a:r>
              <a:rPr lang="en-US" dirty="0">
                <a:solidFill>
                  <a:schemeClr val="tx1"/>
                </a:solidFill>
              </a:rPr>
              <a:t>F</a:t>
            </a:r>
            <a:r>
              <a:rPr lang="en-US" dirty="0" smtClean="0">
                <a:solidFill>
                  <a:schemeClr val="tx1"/>
                </a:solidFill>
              </a:rPr>
              <a:t>ail </a:t>
            </a:r>
            <a:r>
              <a:rPr lang="en-US" dirty="0">
                <a:solidFill>
                  <a:schemeClr val="tx1"/>
                </a:solidFill>
              </a:rPr>
              <a:t>to express their feelings, needs, or opinions 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T</a:t>
            </a:r>
            <a:r>
              <a:rPr lang="en-US" dirty="0" smtClean="0">
                <a:solidFill>
                  <a:schemeClr val="tx1"/>
                </a:solidFill>
              </a:rPr>
              <a:t>end </a:t>
            </a:r>
            <a:r>
              <a:rPr lang="en-US" dirty="0">
                <a:solidFill>
                  <a:schemeClr val="tx1"/>
                </a:solidFill>
              </a:rPr>
              <a:t>to speak softly or </a:t>
            </a:r>
            <a:r>
              <a:rPr lang="en-US" dirty="0" smtClean="0">
                <a:solidFill>
                  <a:schemeClr val="tx1"/>
                </a:solidFill>
              </a:rPr>
              <a:t>apologetically </a:t>
            </a:r>
          </a:p>
          <a:p>
            <a:r>
              <a:rPr lang="en-US" dirty="0">
                <a:solidFill>
                  <a:schemeClr val="tx1"/>
                </a:solidFill>
              </a:rPr>
              <a:t>A</a:t>
            </a:r>
            <a:r>
              <a:rPr lang="en-US" dirty="0" smtClean="0">
                <a:solidFill>
                  <a:schemeClr val="tx1"/>
                </a:solidFill>
              </a:rPr>
              <a:t>llow </a:t>
            </a:r>
            <a:r>
              <a:rPr lang="en-US" dirty="0">
                <a:solidFill>
                  <a:schemeClr val="tx1"/>
                </a:solidFill>
              </a:rPr>
              <a:t>others to deliberately or inadvertently infringe on their rights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57011" b="5170"/>
          <a:stretch/>
        </p:blipFill>
        <p:spPr>
          <a:xfrm>
            <a:off x="8506690" y="2345602"/>
            <a:ext cx="3463637" cy="393548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668764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The impact of passive communication ON (Feelings)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1874517"/>
            <a:ext cx="6463572" cy="3593591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often feel anxious because life seems out of their control 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often feel confused because they ignore their own </a:t>
            </a:r>
            <a:r>
              <a:rPr lang="en-US" dirty="0" smtClean="0">
                <a:solidFill>
                  <a:schemeClr val="tx1"/>
                </a:solidFill>
              </a:rPr>
              <a:t>feelings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often </a:t>
            </a:r>
            <a:r>
              <a:rPr lang="en-US" dirty="0">
                <a:solidFill>
                  <a:schemeClr val="tx1"/>
                </a:solidFill>
              </a:rPr>
              <a:t>feel depressed because they feel stuck and </a:t>
            </a:r>
            <a:r>
              <a:rPr lang="en-US" dirty="0" smtClean="0">
                <a:solidFill>
                  <a:schemeClr val="tx1"/>
                </a:solidFill>
              </a:rPr>
              <a:t>hopeless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often </a:t>
            </a:r>
            <a:r>
              <a:rPr lang="en-US" dirty="0">
                <a:solidFill>
                  <a:schemeClr val="tx1"/>
                </a:solidFill>
              </a:rPr>
              <a:t>feel resentful (but are unaware of it) because their needs are not being met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0225" y="1684035"/>
            <a:ext cx="3534937" cy="240831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772634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A passive communicator will say, believe, or behave like: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“I’m unable to stand up for my rights.” 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“I don’t know what my rights are.” 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“I get stepped on by everyone." 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“I’m weak and unable to take care of myself.” 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“People never consider my feelings.”</a:t>
            </a:r>
          </a:p>
        </p:txBody>
      </p:sp>
    </p:spTree>
    <p:extLst>
      <p:ext uri="{BB962C8B-B14F-4D97-AF65-F5344CB8AC3E}">
        <p14:creationId xmlns:p14="http://schemas.microsoft.com/office/powerpoint/2010/main" val="1669315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Case example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1694986"/>
            <a:ext cx="10178322" cy="3593591"/>
          </a:xfrm>
        </p:spPr>
        <p:txBody>
          <a:bodyPr/>
          <a:lstStyle/>
          <a:p>
            <a:pPr algn="just"/>
            <a:r>
              <a:rPr lang="en-US" i="1" dirty="0">
                <a:solidFill>
                  <a:schemeClr val="tx1"/>
                </a:solidFill>
              </a:rPr>
              <a:t>You are approached by a coworker who asks you to finish a project she has started. </a:t>
            </a:r>
            <a:endParaRPr lang="en-US" i="1" dirty="0" smtClean="0">
              <a:solidFill>
                <a:schemeClr val="tx1"/>
              </a:solidFill>
            </a:endParaRPr>
          </a:p>
          <a:p>
            <a:pPr algn="just"/>
            <a:r>
              <a:rPr lang="en-US" i="1" dirty="0" smtClean="0">
                <a:solidFill>
                  <a:schemeClr val="tx1"/>
                </a:solidFill>
              </a:rPr>
              <a:t>She </a:t>
            </a:r>
            <a:r>
              <a:rPr lang="en-US" i="1" dirty="0">
                <a:solidFill>
                  <a:schemeClr val="tx1"/>
                </a:solidFill>
              </a:rPr>
              <a:t>needs to leave early to get ready for a friend's birthday party. </a:t>
            </a:r>
            <a:endParaRPr lang="en-US" i="1" dirty="0" smtClean="0">
              <a:solidFill>
                <a:schemeClr val="tx1"/>
              </a:solidFill>
            </a:endParaRPr>
          </a:p>
          <a:p>
            <a:pPr algn="just"/>
            <a:r>
              <a:rPr lang="en-US" b="1" i="1" dirty="0" smtClean="0">
                <a:solidFill>
                  <a:schemeClr val="tx1"/>
                </a:solidFill>
              </a:rPr>
              <a:t>You </a:t>
            </a:r>
            <a:r>
              <a:rPr lang="en-US" i="1" dirty="0">
                <a:solidFill>
                  <a:schemeClr val="tx1"/>
                </a:solidFill>
              </a:rPr>
              <a:t>realize that the project can't possibly get finished by the time you usually leave</a:t>
            </a:r>
            <a:r>
              <a:rPr lang="en-US" dirty="0">
                <a:solidFill>
                  <a:schemeClr val="tx1"/>
                </a:solidFill>
              </a:rPr>
              <a:t> </a:t>
            </a:r>
            <a:r>
              <a:rPr lang="en-US" i="1" dirty="0">
                <a:solidFill>
                  <a:schemeClr val="tx1"/>
                </a:solidFill>
              </a:rPr>
              <a:t>work and you have already made plans to meet an old friend for dinner.</a:t>
            </a:r>
            <a:endParaRPr lang="en-US" dirty="0">
              <a:solidFill>
                <a:schemeClr val="tx1"/>
              </a:solidFill>
            </a:endParaRPr>
          </a:p>
          <a:p>
            <a:pPr algn="just"/>
            <a:r>
              <a:rPr lang="en-US" b="1" dirty="0">
                <a:solidFill>
                  <a:schemeClr val="tx1"/>
                </a:solidFill>
              </a:rPr>
              <a:t>Possible responses</a:t>
            </a:r>
            <a:endParaRPr lang="en-US" dirty="0">
              <a:solidFill>
                <a:schemeClr val="tx1"/>
              </a:solidFill>
            </a:endParaRPr>
          </a:p>
          <a:p>
            <a:pPr algn="just"/>
            <a:r>
              <a:rPr lang="en-US" dirty="0" smtClean="0">
                <a:solidFill>
                  <a:schemeClr val="tx1"/>
                </a:solidFill>
              </a:rPr>
              <a:t>Passive:</a:t>
            </a:r>
            <a:r>
              <a:rPr lang="en-US" b="1" dirty="0" smtClean="0">
                <a:solidFill>
                  <a:schemeClr val="tx1"/>
                </a:solidFill>
              </a:rPr>
              <a:t> </a:t>
            </a:r>
            <a:r>
              <a:rPr lang="en-US" dirty="0" smtClean="0">
                <a:solidFill>
                  <a:schemeClr val="tx1"/>
                </a:solidFill>
              </a:rPr>
              <a:t>“</a:t>
            </a:r>
            <a:r>
              <a:rPr lang="en-US" dirty="0">
                <a:solidFill>
                  <a:schemeClr val="tx1"/>
                </a:solidFill>
              </a:rPr>
              <a:t>Sure, I'll finish it for you</a:t>
            </a:r>
            <a:r>
              <a:rPr lang="en-US" dirty="0" smtClean="0">
                <a:solidFill>
                  <a:schemeClr val="tx1"/>
                </a:solidFill>
              </a:rPr>
              <a:t>.”</a:t>
            </a:r>
          </a:p>
          <a:p>
            <a:pPr algn="just"/>
            <a:r>
              <a:rPr lang="en-US" b="1" dirty="0" smtClean="0">
                <a:solidFill>
                  <a:schemeClr val="tx1"/>
                </a:solidFill>
              </a:rPr>
              <a:t>Consequences</a:t>
            </a:r>
            <a:r>
              <a:rPr lang="en-US" b="1" dirty="0">
                <a:solidFill>
                  <a:schemeClr val="tx1"/>
                </a:solidFill>
              </a:rPr>
              <a:t>:</a:t>
            </a:r>
            <a:r>
              <a:rPr lang="en-US" dirty="0">
                <a:solidFill>
                  <a:schemeClr val="tx1"/>
                </a:solidFill>
              </a:rPr>
              <a:t> You ignore your own needs to satisfy someone else's needs. You stay late, miss your dinner date, and feel frustrated, annoyed, and victimized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03772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2. Aggressive </a:t>
            </a:r>
            <a:r>
              <a:rPr lang="en-US" dirty="0"/>
              <a:t>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1874517"/>
            <a:ext cx="10178322" cy="3593591"/>
          </a:xfrm>
        </p:spPr>
        <p:txBody>
          <a:bodyPr>
            <a:normAutofit/>
          </a:bodyPr>
          <a:lstStyle/>
          <a:p>
            <a:pPr algn="just"/>
            <a:r>
              <a:rPr lang="en-US" dirty="0">
                <a:solidFill>
                  <a:schemeClr val="tx1"/>
                </a:solidFill>
              </a:rPr>
              <a:t>The </a:t>
            </a:r>
            <a:r>
              <a:rPr lang="en-US" dirty="0" smtClean="0">
                <a:solidFill>
                  <a:schemeClr val="tx1"/>
                </a:solidFill>
              </a:rPr>
              <a:t>Hammer ( through their communication style, they are likely to hurt others)</a:t>
            </a:r>
          </a:p>
          <a:p>
            <a:pPr algn="just"/>
            <a:r>
              <a:rPr lang="en-US" dirty="0" smtClean="0">
                <a:solidFill>
                  <a:schemeClr val="tx1"/>
                </a:solidFill>
              </a:rPr>
              <a:t>Stands </a:t>
            </a:r>
            <a:r>
              <a:rPr lang="en-US" dirty="0">
                <a:solidFill>
                  <a:schemeClr val="tx1"/>
                </a:solidFill>
              </a:rPr>
              <a:t>up for his or her rights but violates those of </a:t>
            </a:r>
            <a:r>
              <a:rPr lang="en-US" dirty="0" smtClean="0">
                <a:solidFill>
                  <a:schemeClr val="tx1"/>
                </a:solidFill>
              </a:rPr>
              <a:t>others</a:t>
            </a:r>
          </a:p>
          <a:p>
            <a:pPr algn="just"/>
            <a:r>
              <a:rPr lang="en-US" dirty="0" smtClean="0">
                <a:solidFill>
                  <a:schemeClr val="tx1"/>
                </a:solidFill>
              </a:rPr>
              <a:t>Creates </a:t>
            </a:r>
            <a:r>
              <a:rPr lang="en-US" dirty="0">
                <a:solidFill>
                  <a:schemeClr val="tx1"/>
                </a:solidFill>
              </a:rPr>
              <a:t>win/lose </a:t>
            </a:r>
            <a:r>
              <a:rPr lang="en-US" dirty="0" smtClean="0">
                <a:solidFill>
                  <a:schemeClr val="tx1"/>
                </a:solidFill>
              </a:rPr>
              <a:t>situation</a:t>
            </a:r>
          </a:p>
          <a:p>
            <a:pPr algn="just"/>
            <a:r>
              <a:rPr lang="en-US" dirty="0" smtClean="0">
                <a:solidFill>
                  <a:schemeClr val="tx1"/>
                </a:solidFill>
              </a:rPr>
              <a:t>“</a:t>
            </a:r>
            <a:r>
              <a:rPr lang="en-US" dirty="0">
                <a:solidFill>
                  <a:schemeClr val="tx1"/>
                </a:solidFill>
              </a:rPr>
              <a:t>My way or the highway.” </a:t>
            </a:r>
            <a:r>
              <a:rPr lang="en-US" dirty="0" smtClean="0">
                <a:solidFill>
                  <a:schemeClr val="tx1"/>
                </a:solidFill>
              </a:rPr>
              <a:t> Either you do what they are saying or there will be no discussion.</a:t>
            </a:r>
          </a:p>
          <a:p>
            <a:pPr algn="just"/>
            <a:r>
              <a:rPr lang="en-US" dirty="0" smtClean="0">
                <a:solidFill>
                  <a:schemeClr val="tx1"/>
                </a:solidFill>
              </a:rPr>
              <a:t>Nonverbal </a:t>
            </a:r>
            <a:r>
              <a:rPr lang="en-US" dirty="0">
                <a:solidFill>
                  <a:schemeClr val="tx1"/>
                </a:solidFill>
              </a:rPr>
              <a:t>cues—pointing fingers, glaring, crossing arms, hands on hips, speaking </a:t>
            </a:r>
            <a:r>
              <a:rPr lang="en-US" dirty="0" smtClean="0">
                <a:solidFill>
                  <a:schemeClr val="tx1"/>
                </a:solidFill>
              </a:rPr>
              <a:t>loudly.</a:t>
            </a:r>
            <a:endParaRPr lang="en-US" dirty="0">
              <a:solidFill>
                <a:schemeClr val="tx1"/>
              </a:solidFill>
            </a:endParaRPr>
          </a:p>
          <a:p>
            <a:pPr algn="just"/>
            <a:r>
              <a:rPr lang="en-US" dirty="0" smtClean="0">
                <a:solidFill>
                  <a:schemeClr val="tx1"/>
                </a:solidFill>
              </a:rPr>
              <a:t>Due to this communicating style, people eventually start to avoid and hate them. 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23351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Aggressive communicators will often: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Try to dominate others by </a:t>
            </a:r>
            <a:r>
              <a:rPr lang="en-US" smtClean="0">
                <a:solidFill>
                  <a:schemeClr val="tx1"/>
                </a:solidFill>
              </a:rPr>
              <a:t>humiliation  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Criticize, blame, or attack others 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Be very impulsive  (Acts without thinking)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Have low frustration tolerance 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Speak in a loud, demanding, and overbearing voice 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Act threateningly and rudely 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Not listen well , Interrupts frequently 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Use “you” statements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8654" y="2141034"/>
            <a:ext cx="3713356" cy="322803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2002233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0115" y="1517275"/>
            <a:ext cx="10178322" cy="1492132"/>
          </a:xfrm>
        </p:spPr>
        <p:txBody>
          <a:bodyPr/>
          <a:lstStyle/>
          <a:p>
            <a:r>
              <a:rPr lang="en-US" dirty="0" smtClean="0"/>
              <a:t>Learning outcomes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57714" y="3009407"/>
            <a:ext cx="10178322" cy="3593591"/>
          </a:xfrm>
        </p:spPr>
        <p:txBody>
          <a:bodyPr/>
          <a:lstStyle/>
          <a:p>
            <a:pPr algn="just"/>
            <a:r>
              <a:rPr lang="en-US" dirty="0" smtClean="0">
                <a:solidFill>
                  <a:schemeClr val="tx1"/>
                </a:solidFill>
              </a:rPr>
              <a:t>Students </a:t>
            </a:r>
            <a:r>
              <a:rPr lang="en-US" dirty="0">
                <a:solidFill>
                  <a:schemeClr val="tx1"/>
                </a:solidFill>
              </a:rPr>
              <a:t>will be able to understand and apply knowledge of human communication and language processes as they </a:t>
            </a:r>
            <a:r>
              <a:rPr lang="en-US" dirty="0" smtClean="0">
                <a:solidFill>
                  <a:schemeClr val="tx1"/>
                </a:solidFill>
              </a:rPr>
              <a:t>occur.</a:t>
            </a:r>
            <a:endParaRPr lang="en-US" dirty="0">
              <a:solidFill>
                <a:schemeClr val="tx1"/>
              </a:solidFill>
            </a:endParaRPr>
          </a:p>
          <a:p>
            <a:pPr algn="just"/>
            <a:r>
              <a:rPr lang="en-US" dirty="0">
                <a:solidFill>
                  <a:schemeClr val="tx1"/>
                </a:solidFill>
              </a:rPr>
              <a:t>Students would learn what social skills are and how these can be applied to build a healthy connection with people around </a:t>
            </a:r>
            <a:r>
              <a:rPr lang="en-US" dirty="0" smtClean="0">
                <a:solidFill>
                  <a:schemeClr val="tx1"/>
                </a:solidFill>
              </a:rPr>
              <a:t>them.</a:t>
            </a:r>
          </a:p>
          <a:p>
            <a:pPr algn="just"/>
            <a:endParaRPr lang="en-US" dirty="0" smtClean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99425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299" y="643542"/>
            <a:ext cx="10178322" cy="1492132"/>
          </a:xfrm>
        </p:spPr>
        <p:txBody>
          <a:bodyPr>
            <a:normAutofit/>
          </a:bodyPr>
          <a:lstStyle/>
          <a:p>
            <a:r>
              <a:rPr lang="en-US" sz="4000" dirty="0"/>
              <a:t>The aggressive communicator will say, believe, or behave </a:t>
            </a:r>
            <a:r>
              <a:rPr lang="en-US" sz="4000" dirty="0" smtClean="0"/>
              <a:t>like: </a:t>
            </a:r>
            <a:endParaRPr lang="en-US" sz="40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631372" y="2280593"/>
            <a:ext cx="6749277" cy="429322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“I’m superior and right and you’re inferior and wrong.” </a:t>
            </a:r>
          </a:p>
          <a:p>
            <a:r>
              <a:rPr lang="en-US" dirty="0">
                <a:solidFill>
                  <a:schemeClr val="tx1"/>
                </a:solidFill>
              </a:rPr>
              <a:t> “I’m loud, bossy and pushy.” </a:t>
            </a:r>
          </a:p>
          <a:p>
            <a:r>
              <a:rPr lang="en-US" dirty="0">
                <a:solidFill>
                  <a:schemeClr val="tx1"/>
                </a:solidFill>
              </a:rPr>
              <a:t> “I can dominate and intimidate you.” </a:t>
            </a:r>
          </a:p>
          <a:p>
            <a:r>
              <a:rPr lang="en-US" dirty="0">
                <a:solidFill>
                  <a:schemeClr val="tx1"/>
                </a:solidFill>
              </a:rPr>
              <a:t>“I can violate your rights.” </a:t>
            </a:r>
          </a:p>
          <a:p>
            <a:r>
              <a:rPr lang="en-US" dirty="0">
                <a:solidFill>
                  <a:schemeClr val="tx1"/>
                </a:solidFill>
              </a:rPr>
              <a:t> “I’ll get my way no matter what.” </a:t>
            </a:r>
          </a:p>
          <a:p>
            <a:r>
              <a:rPr lang="en-US" dirty="0">
                <a:solidFill>
                  <a:schemeClr val="tx1"/>
                </a:solidFill>
              </a:rPr>
              <a:t> “You’re not worth anything.” </a:t>
            </a:r>
          </a:p>
          <a:p>
            <a:r>
              <a:rPr lang="en-US" dirty="0">
                <a:solidFill>
                  <a:schemeClr val="tx1"/>
                </a:solidFill>
              </a:rPr>
              <a:t> “It’s all your fault.” </a:t>
            </a:r>
          </a:p>
          <a:p>
            <a:r>
              <a:rPr lang="en-US" dirty="0">
                <a:solidFill>
                  <a:schemeClr val="tx1"/>
                </a:solidFill>
              </a:rPr>
              <a:t>“I react instantly.” </a:t>
            </a:r>
          </a:p>
          <a:p>
            <a:r>
              <a:rPr lang="en-US" dirty="0">
                <a:solidFill>
                  <a:schemeClr val="tx1"/>
                </a:solidFill>
              </a:rPr>
              <a:t>“I’m entitled.”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28002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Case: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1349298"/>
            <a:ext cx="10178322" cy="4560848"/>
          </a:xfrm>
        </p:spPr>
        <p:txBody>
          <a:bodyPr>
            <a:normAutofit lnSpcReduction="10000"/>
          </a:bodyPr>
          <a:lstStyle/>
          <a:p>
            <a:pPr marL="0" indent="0" algn="just">
              <a:buNone/>
            </a:pPr>
            <a:endParaRPr lang="en-US" b="1" dirty="0" smtClean="0"/>
          </a:p>
          <a:p>
            <a:pPr algn="just"/>
            <a:r>
              <a:rPr lang="en-US" i="1" dirty="0">
                <a:solidFill>
                  <a:schemeClr val="tx1"/>
                </a:solidFill>
              </a:rPr>
              <a:t>You are approached by a coworker who asks you to finish a project she has started. </a:t>
            </a:r>
            <a:endParaRPr lang="en-US" i="1" dirty="0" smtClean="0">
              <a:solidFill>
                <a:schemeClr val="tx1"/>
              </a:solidFill>
            </a:endParaRPr>
          </a:p>
          <a:p>
            <a:pPr algn="just"/>
            <a:r>
              <a:rPr lang="en-US" i="1" dirty="0" smtClean="0">
                <a:solidFill>
                  <a:schemeClr val="tx1"/>
                </a:solidFill>
              </a:rPr>
              <a:t>She </a:t>
            </a:r>
            <a:r>
              <a:rPr lang="en-US" i="1" dirty="0">
                <a:solidFill>
                  <a:schemeClr val="tx1"/>
                </a:solidFill>
              </a:rPr>
              <a:t>needs to leave early to get ready for a friend's birthday party. </a:t>
            </a:r>
            <a:endParaRPr lang="en-US" i="1" dirty="0" smtClean="0">
              <a:solidFill>
                <a:schemeClr val="tx1"/>
              </a:solidFill>
            </a:endParaRPr>
          </a:p>
          <a:p>
            <a:pPr algn="just"/>
            <a:r>
              <a:rPr lang="en-US" i="1" dirty="0" smtClean="0">
                <a:solidFill>
                  <a:schemeClr val="tx1"/>
                </a:solidFill>
              </a:rPr>
              <a:t>You </a:t>
            </a:r>
            <a:r>
              <a:rPr lang="en-US" i="1" dirty="0">
                <a:solidFill>
                  <a:schemeClr val="tx1"/>
                </a:solidFill>
              </a:rPr>
              <a:t>realize that the project can't possibly get finished by the time you usually leave</a:t>
            </a:r>
            <a:r>
              <a:rPr lang="en-US" dirty="0">
                <a:solidFill>
                  <a:schemeClr val="tx1"/>
                </a:solidFill>
              </a:rPr>
              <a:t> </a:t>
            </a:r>
            <a:r>
              <a:rPr lang="en-US" i="1" dirty="0">
                <a:solidFill>
                  <a:schemeClr val="tx1"/>
                </a:solidFill>
              </a:rPr>
              <a:t>work and you have already made plans to meet an old friend for dinner.</a:t>
            </a:r>
            <a:endParaRPr lang="en-US" dirty="0">
              <a:solidFill>
                <a:schemeClr val="tx1"/>
              </a:solidFill>
            </a:endParaRPr>
          </a:p>
          <a:p>
            <a:pPr algn="just"/>
            <a:endParaRPr lang="en-US" b="1" dirty="0" smtClean="0">
              <a:solidFill>
                <a:schemeClr val="tx1"/>
              </a:solidFill>
            </a:endParaRPr>
          </a:p>
          <a:p>
            <a:pPr algn="just"/>
            <a:r>
              <a:rPr lang="en-US" b="1" dirty="0" smtClean="0">
                <a:solidFill>
                  <a:schemeClr val="tx1"/>
                </a:solidFill>
              </a:rPr>
              <a:t>Aggressive</a:t>
            </a:r>
            <a:r>
              <a:rPr lang="en-US" b="1" dirty="0">
                <a:solidFill>
                  <a:schemeClr val="tx1"/>
                </a:solidFill>
              </a:rPr>
              <a:t>:</a:t>
            </a:r>
            <a:r>
              <a:rPr lang="en-US" dirty="0">
                <a:solidFill>
                  <a:schemeClr val="tx1"/>
                </a:solidFill>
              </a:rPr>
              <a:t> “Why should I help </a:t>
            </a:r>
            <a:r>
              <a:rPr lang="en-US" b="1" dirty="0">
                <a:solidFill>
                  <a:schemeClr val="tx1"/>
                </a:solidFill>
              </a:rPr>
              <a:t>you</a:t>
            </a:r>
            <a:r>
              <a:rPr lang="en-US" dirty="0">
                <a:solidFill>
                  <a:schemeClr val="tx1"/>
                </a:solidFill>
              </a:rPr>
              <a:t> out? I have my own plans for the evening.” And you walk away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pPr algn="just"/>
            <a:endParaRPr lang="en-US" b="1" dirty="0" smtClean="0">
              <a:solidFill>
                <a:schemeClr val="tx1"/>
              </a:solidFill>
            </a:endParaRPr>
          </a:p>
          <a:p>
            <a:pPr algn="just"/>
            <a:r>
              <a:rPr lang="en-US" b="1" dirty="0" smtClean="0">
                <a:solidFill>
                  <a:schemeClr val="tx1"/>
                </a:solidFill>
              </a:rPr>
              <a:t>Consequences</a:t>
            </a:r>
            <a:r>
              <a:rPr lang="en-US" b="1" dirty="0">
                <a:solidFill>
                  <a:schemeClr val="tx1"/>
                </a:solidFill>
              </a:rPr>
              <a:t>:</a:t>
            </a:r>
            <a:r>
              <a:rPr lang="en-US" dirty="0">
                <a:solidFill>
                  <a:schemeClr val="tx1"/>
                </a:solidFill>
              </a:rPr>
              <a:t> You get your needs met, but you do it by being a bully. The other person leaves feeling uncomfortable, angry, or embarrassed, and you've certainly damaged the relationship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16470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73308" y="2403069"/>
            <a:ext cx="3086184" cy="207818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7078283" cy="1492132"/>
          </a:xfrm>
        </p:spPr>
        <p:txBody>
          <a:bodyPr/>
          <a:lstStyle/>
          <a:p>
            <a:pPr algn="just"/>
            <a:r>
              <a:rPr lang="en-US" dirty="0" smtClean="0"/>
              <a:t>3.PASSIVE-AGGRESSIVE </a:t>
            </a:r>
            <a:r>
              <a:rPr lang="en-US" dirty="0"/>
              <a:t>COMMUNICATION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251678" y="2286001"/>
            <a:ext cx="7393558" cy="3593591"/>
          </a:xfrm>
        </p:spPr>
        <p:txBody>
          <a:bodyPr/>
          <a:lstStyle/>
          <a:p>
            <a:pPr algn="just"/>
            <a:r>
              <a:rPr lang="en-US" dirty="0">
                <a:solidFill>
                  <a:schemeClr val="tx1"/>
                </a:solidFill>
              </a:rPr>
              <a:t>I</a:t>
            </a:r>
            <a:r>
              <a:rPr lang="en-US" dirty="0" smtClean="0">
                <a:solidFill>
                  <a:schemeClr val="tx1"/>
                </a:solidFill>
              </a:rPr>
              <a:t>s </a:t>
            </a:r>
            <a:r>
              <a:rPr lang="en-US" dirty="0">
                <a:solidFill>
                  <a:schemeClr val="tx1"/>
                </a:solidFill>
              </a:rPr>
              <a:t>a style in which individuals appear passive on the surface but are really acting out anger in a subtle, indirect, or behind-the-scenes way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pPr algn="just"/>
            <a:r>
              <a:rPr lang="en-US" dirty="0">
                <a:solidFill>
                  <a:schemeClr val="tx1"/>
                </a:solidFill>
              </a:rPr>
              <a:t>People who develop a pattern of passive-aggressive communication usually feel powerless, stuck, and resentful – in other words, they feel incapable of dealing directly with the object of their resentments. </a:t>
            </a:r>
          </a:p>
        </p:txBody>
      </p:sp>
    </p:spTree>
    <p:extLst>
      <p:ext uri="{BB962C8B-B14F-4D97-AF65-F5344CB8AC3E}">
        <p14:creationId xmlns:p14="http://schemas.microsoft.com/office/powerpoint/2010/main" val="28716607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751" y="900552"/>
            <a:ext cx="10178322" cy="1492132"/>
          </a:xfrm>
        </p:spPr>
        <p:txBody>
          <a:bodyPr>
            <a:normAutofit/>
          </a:bodyPr>
          <a:lstStyle/>
          <a:p>
            <a:r>
              <a:rPr lang="en-US" sz="3600" dirty="0" smtClean="0"/>
              <a:t>Passive-Aggressive </a:t>
            </a:r>
            <a:r>
              <a:rPr lang="en-US" sz="3600" dirty="0"/>
              <a:t>communicators will often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0224" y="2392684"/>
            <a:ext cx="10178322" cy="2743199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Mumble </a:t>
            </a:r>
            <a:r>
              <a:rPr lang="en-US" dirty="0">
                <a:solidFill>
                  <a:schemeClr val="tx1"/>
                </a:solidFill>
              </a:rPr>
              <a:t>to themselves rather than confront the person or </a:t>
            </a:r>
            <a:r>
              <a:rPr lang="en-US" dirty="0" smtClean="0">
                <a:solidFill>
                  <a:schemeClr val="tx1"/>
                </a:solidFill>
              </a:rPr>
              <a:t>issue.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have </a:t>
            </a:r>
            <a:r>
              <a:rPr lang="en-US" dirty="0">
                <a:solidFill>
                  <a:schemeClr val="tx1"/>
                </a:solidFill>
              </a:rPr>
              <a:t>difficulty acknowledging their anger 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use </a:t>
            </a:r>
            <a:r>
              <a:rPr lang="en-US" dirty="0">
                <a:solidFill>
                  <a:schemeClr val="tx1"/>
                </a:solidFill>
              </a:rPr>
              <a:t>facial expressions that don't match how they feel - i.e., smiling when angry 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use </a:t>
            </a:r>
            <a:r>
              <a:rPr lang="en-US" dirty="0">
                <a:solidFill>
                  <a:schemeClr val="tx1"/>
                </a:solidFill>
              </a:rPr>
              <a:t>sarcasm 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deny </a:t>
            </a:r>
            <a:r>
              <a:rPr lang="en-US" dirty="0">
                <a:solidFill>
                  <a:schemeClr val="tx1"/>
                </a:solidFill>
              </a:rPr>
              <a:t>there is a problem 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appear </a:t>
            </a:r>
            <a:r>
              <a:rPr lang="en-US" dirty="0">
                <a:solidFill>
                  <a:schemeClr val="tx1"/>
                </a:solidFill>
              </a:rPr>
              <a:t>cooperative while purposely doing things to annoy and </a:t>
            </a:r>
            <a:r>
              <a:rPr lang="en-US" dirty="0" smtClean="0">
                <a:solidFill>
                  <a:schemeClr val="tx1"/>
                </a:solidFill>
              </a:rPr>
              <a:t>disrupt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966757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7614" y="394858"/>
            <a:ext cx="10178322" cy="1492132"/>
          </a:xfrm>
        </p:spPr>
        <p:txBody>
          <a:bodyPr>
            <a:noAutofit/>
          </a:bodyPr>
          <a:lstStyle/>
          <a:p>
            <a:r>
              <a:rPr lang="en-US" sz="3600" dirty="0" smtClean="0"/>
              <a:t>The PASSIVE </a:t>
            </a:r>
            <a:r>
              <a:rPr lang="en-US" sz="3600" dirty="0"/>
              <a:t>aggressive communicator will say, </a:t>
            </a:r>
            <a:r>
              <a:rPr lang="en-US" sz="3600" dirty="0" smtClean="0"/>
              <a:t>believe </a:t>
            </a:r>
            <a:r>
              <a:rPr lang="en-US" sz="3600" dirty="0"/>
              <a:t>or behave like: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65739" y="1363978"/>
            <a:ext cx="9097667" cy="3619500"/>
          </a:xfrm>
        </p:spPr>
        <p:txBody>
          <a:bodyPr/>
          <a:lstStyle/>
          <a:p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“</a:t>
            </a:r>
            <a:r>
              <a:rPr lang="en-US" dirty="0">
                <a:solidFill>
                  <a:schemeClr val="tx1"/>
                </a:solidFill>
              </a:rPr>
              <a:t>I’m weak and resentful, so I sabotage, frustrate, and disrupt.” </a:t>
            </a:r>
          </a:p>
          <a:p>
            <a:r>
              <a:rPr lang="en-US" dirty="0">
                <a:solidFill>
                  <a:schemeClr val="tx1"/>
                </a:solidFill>
              </a:rPr>
              <a:t> “I will appear cooperative but I’m not.</a:t>
            </a:r>
          </a:p>
          <a:p>
            <a:endParaRPr lang="en-US" dirty="0"/>
          </a:p>
        </p:txBody>
      </p:sp>
      <p:sp>
        <p:nvSpPr>
          <p:cNvPr id="5" name="Title 3"/>
          <p:cNvSpPr txBox="1">
            <a:spLocks/>
          </p:cNvSpPr>
          <p:nvPr/>
        </p:nvSpPr>
        <p:spPr>
          <a:xfrm>
            <a:off x="1337614" y="3173728"/>
            <a:ext cx="10178322" cy="116793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 cap="all" spc="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 smtClean="0"/>
              <a:t>The impact of this communication style</a:t>
            </a:r>
            <a:br>
              <a:rPr lang="en-US" sz="3600" dirty="0" smtClean="0"/>
            </a:br>
            <a:endParaRPr lang="en-US" sz="3600" dirty="0"/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1337614" y="4289370"/>
            <a:ext cx="8925792" cy="9171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dirty="0" smtClean="0">
                <a:solidFill>
                  <a:schemeClr val="tx1"/>
                </a:solidFill>
              </a:rPr>
              <a:t>They become isolated from those around them </a:t>
            </a:r>
          </a:p>
          <a:p>
            <a:pPr algn="just"/>
            <a:r>
              <a:rPr lang="en-US" dirty="0" smtClean="0">
                <a:solidFill>
                  <a:schemeClr val="tx1"/>
                </a:solidFill>
              </a:rPr>
              <a:t>Remain stuck in a position of powerlessness </a:t>
            </a:r>
          </a:p>
          <a:p>
            <a:pPr algn="just"/>
            <a:r>
              <a:rPr lang="en-US" dirty="0" smtClean="0">
                <a:solidFill>
                  <a:schemeClr val="tx1"/>
                </a:solidFill>
              </a:rPr>
              <a:t>Discharge resentment while real issues are never addressed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23211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Case 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b="1" dirty="0">
                <a:solidFill>
                  <a:schemeClr val="tx1"/>
                </a:solidFill>
              </a:rPr>
              <a:t>Passive-Aggressive:</a:t>
            </a:r>
            <a:r>
              <a:rPr lang="en-US" dirty="0">
                <a:solidFill>
                  <a:schemeClr val="tx1"/>
                </a:solidFill>
              </a:rPr>
              <a:t> “Sure, I'll finish it for you.” And you work on her project until 5:00 p.m. and then leave to meet your friend. Your coworker's project isn't finished, but then that's not </a:t>
            </a:r>
            <a:r>
              <a:rPr lang="en-US" b="1" dirty="0">
                <a:solidFill>
                  <a:schemeClr val="tx1"/>
                </a:solidFill>
              </a:rPr>
              <a:t>your</a:t>
            </a:r>
            <a:r>
              <a:rPr lang="en-US" dirty="0">
                <a:solidFill>
                  <a:schemeClr val="tx1"/>
                </a:solidFill>
              </a:rPr>
              <a:t> problem. You'll just explain to her tomorrow that you did all you possibly could. She could get into trouble, but she certainly can't blame you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pPr algn="just"/>
            <a:endParaRPr lang="en-US" b="1" dirty="0" smtClean="0">
              <a:solidFill>
                <a:schemeClr val="tx1"/>
              </a:solidFill>
            </a:endParaRPr>
          </a:p>
          <a:p>
            <a:pPr algn="just"/>
            <a:r>
              <a:rPr lang="en-US" b="1" dirty="0" smtClean="0">
                <a:solidFill>
                  <a:schemeClr val="tx1"/>
                </a:solidFill>
              </a:rPr>
              <a:t>Consequences</a:t>
            </a:r>
            <a:r>
              <a:rPr lang="en-US" b="1" dirty="0">
                <a:solidFill>
                  <a:schemeClr val="tx1"/>
                </a:solidFill>
              </a:rPr>
              <a:t>:</a:t>
            </a:r>
            <a:r>
              <a:rPr lang="en-US" dirty="0">
                <a:solidFill>
                  <a:schemeClr val="tx1"/>
                </a:solidFill>
              </a:rPr>
              <a:t> You're acting like a wolf in sheep's clothing. You appear to be helpful but you're not helping your coworker at all. This interaction certainly won't contribute to a trusting relationship with your coworker </a:t>
            </a:r>
          </a:p>
          <a:p>
            <a:pPr algn="just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17845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4. ASSERTIVE </a:t>
            </a:r>
            <a:r>
              <a:rPr lang="en-US" dirty="0"/>
              <a:t>COMMUNICATION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1874517"/>
            <a:ext cx="10178322" cy="3593591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It’s a style </a:t>
            </a:r>
            <a:r>
              <a:rPr lang="en-US" dirty="0">
                <a:solidFill>
                  <a:schemeClr val="tx1"/>
                </a:solidFill>
              </a:rPr>
              <a:t>in which individuals clearly state their opinions and feelings, and firmly advocate for their rights and needs without violating the rights of others. 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Creates </a:t>
            </a:r>
            <a:r>
              <a:rPr lang="en-US" dirty="0">
                <a:solidFill>
                  <a:schemeClr val="tx1"/>
                </a:solidFill>
              </a:rPr>
              <a:t>win/win situations 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Balance everyone's needs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These </a:t>
            </a:r>
            <a:r>
              <a:rPr lang="en-US" dirty="0">
                <a:solidFill>
                  <a:schemeClr val="tx1"/>
                </a:solidFill>
              </a:rPr>
              <a:t>individuals value themselves, their time, and their emotional, spiritual, and physical needs and are strong advocates for themselves while being very respectful of the rights of others.</a:t>
            </a:r>
          </a:p>
        </p:txBody>
      </p:sp>
    </p:spTree>
    <p:extLst>
      <p:ext uri="{BB962C8B-B14F-4D97-AF65-F5344CB8AC3E}">
        <p14:creationId xmlns:p14="http://schemas.microsoft.com/office/powerpoint/2010/main" val="161236192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8660" y="991985"/>
            <a:ext cx="10178322" cy="1492132"/>
          </a:xfrm>
        </p:spPr>
        <p:txBody>
          <a:bodyPr/>
          <a:lstStyle/>
          <a:p>
            <a:r>
              <a:rPr lang="en-US" dirty="0"/>
              <a:t>Assertive communicators will: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80639" y="2204949"/>
            <a:ext cx="9520400" cy="4005075"/>
          </a:xfrm>
        </p:spPr>
        <p:txBody>
          <a:bodyPr>
            <a:noAutofit/>
          </a:bodyPr>
          <a:lstStyle/>
          <a:p>
            <a:r>
              <a:rPr lang="en-US" sz="1800" dirty="0">
                <a:solidFill>
                  <a:schemeClr val="tx1"/>
                </a:solidFill>
              </a:rPr>
              <a:t>state needs and wants clearly, appropriately, and respectfully </a:t>
            </a:r>
            <a:endParaRPr lang="en-US" sz="1800" dirty="0" smtClean="0">
              <a:solidFill>
                <a:schemeClr val="tx1"/>
              </a:solidFill>
            </a:endParaRPr>
          </a:p>
          <a:p>
            <a:r>
              <a:rPr lang="en-US" sz="1800" dirty="0" smtClean="0">
                <a:solidFill>
                  <a:schemeClr val="tx1"/>
                </a:solidFill>
              </a:rPr>
              <a:t>use </a:t>
            </a:r>
            <a:r>
              <a:rPr lang="en-US" sz="1800" dirty="0">
                <a:solidFill>
                  <a:schemeClr val="tx1"/>
                </a:solidFill>
              </a:rPr>
              <a:t>“I” statements </a:t>
            </a:r>
            <a:endParaRPr lang="en-US" sz="1800" dirty="0" smtClean="0">
              <a:solidFill>
                <a:schemeClr val="tx1"/>
              </a:solidFill>
            </a:endParaRPr>
          </a:p>
          <a:p>
            <a:r>
              <a:rPr lang="en-US" sz="1800" dirty="0" smtClean="0">
                <a:solidFill>
                  <a:schemeClr val="tx1"/>
                </a:solidFill>
              </a:rPr>
              <a:t> </a:t>
            </a:r>
            <a:r>
              <a:rPr lang="en-US" sz="1800" dirty="0">
                <a:solidFill>
                  <a:schemeClr val="tx1"/>
                </a:solidFill>
              </a:rPr>
              <a:t>communicate respect for others ,</a:t>
            </a:r>
            <a:r>
              <a:rPr lang="en-US" sz="1800" dirty="0" smtClean="0">
                <a:solidFill>
                  <a:schemeClr val="tx1"/>
                </a:solidFill>
              </a:rPr>
              <a:t> </a:t>
            </a:r>
            <a:r>
              <a:rPr lang="en-US" sz="1800" dirty="0">
                <a:solidFill>
                  <a:schemeClr val="tx1"/>
                </a:solidFill>
              </a:rPr>
              <a:t>listen well without interrupting </a:t>
            </a:r>
            <a:endParaRPr lang="en-US" sz="1800" dirty="0" smtClean="0">
              <a:solidFill>
                <a:schemeClr val="tx1"/>
              </a:solidFill>
            </a:endParaRPr>
          </a:p>
          <a:p>
            <a:r>
              <a:rPr lang="en-US" sz="1800" dirty="0" smtClean="0">
                <a:solidFill>
                  <a:schemeClr val="tx1"/>
                </a:solidFill>
              </a:rPr>
              <a:t>have </a:t>
            </a:r>
            <a:r>
              <a:rPr lang="en-US" sz="1800" dirty="0">
                <a:solidFill>
                  <a:schemeClr val="tx1"/>
                </a:solidFill>
              </a:rPr>
              <a:t>good eye contact </a:t>
            </a:r>
            <a:r>
              <a:rPr lang="en-US" sz="1800" dirty="0" smtClean="0">
                <a:solidFill>
                  <a:schemeClr val="tx1"/>
                </a:solidFill>
              </a:rPr>
              <a:t>, speak </a:t>
            </a:r>
            <a:r>
              <a:rPr lang="en-US" sz="1800" dirty="0">
                <a:solidFill>
                  <a:schemeClr val="tx1"/>
                </a:solidFill>
              </a:rPr>
              <a:t>in a calm and clear tone of voice </a:t>
            </a:r>
            <a:endParaRPr lang="en-US" sz="1800" dirty="0" smtClean="0">
              <a:solidFill>
                <a:schemeClr val="tx1"/>
              </a:solidFill>
            </a:endParaRPr>
          </a:p>
          <a:p>
            <a:r>
              <a:rPr lang="en-US" sz="1800" dirty="0" smtClean="0">
                <a:solidFill>
                  <a:schemeClr val="tx1"/>
                </a:solidFill>
              </a:rPr>
              <a:t>have </a:t>
            </a:r>
            <a:r>
              <a:rPr lang="en-US" sz="1800" dirty="0">
                <a:solidFill>
                  <a:schemeClr val="tx1"/>
                </a:solidFill>
              </a:rPr>
              <a:t>a relaxed body posture </a:t>
            </a:r>
            <a:endParaRPr lang="en-US" sz="1800" dirty="0" smtClean="0">
              <a:solidFill>
                <a:schemeClr val="tx1"/>
              </a:solidFill>
            </a:endParaRPr>
          </a:p>
          <a:p>
            <a:r>
              <a:rPr lang="en-US" sz="1800" dirty="0" smtClean="0">
                <a:solidFill>
                  <a:schemeClr val="tx1"/>
                </a:solidFill>
              </a:rPr>
              <a:t>feel </a:t>
            </a:r>
            <a:r>
              <a:rPr lang="en-US" sz="1800" dirty="0">
                <a:solidFill>
                  <a:schemeClr val="tx1"/>
                </a:solidFill>
              </a:rPr>
              <a:t>competent and in control </a:t>
            </a:r>
            <a:r>
              <a:rPr lang="en-US" sz="1800" dirty="0" smtClean="0">
                <a:solidFill>
                  <a:schemeClr val="tx1"/>
                </a:solidFill>
              </a:rPr>
              <a:t>, not </a:t>
            </a:r>
            <a:r>
              <a:rPr lang="en-US" sz="1800" dirty="0">
                <a:solidFill>
                  <a:schemeClr val="tx1"/>
                </a:solidFill>
              </a:rPr>
              <a:t>allow others to abuse or manipulate </a:t>
            </a:r>
            <a:r>
              <a:rPr lang="en-US" sz="1800" dirty="0" smtClean="0">
                <a:solidFill>
                  <a:schemeClr val="tx1"/>
                </a:solidFill>
              </a:rPr>
              <a:t>them</a:t>
            </a:r>
          </a:p>
          <a:p>
            <a:r>
              <a:rPr lang="en-US" sz="1800" dirty="0" smtClean="0">
                <a:solidFill>
                  <a:schemeClr val="tx1"/>
                </a:solidFill>
              </a:rPr>
              <a:t>stand </a:t>
            </a:r>
            <a:r>
              <a:rPr lang="en-US" sz="1800" dirty="0">
                <a:solidFill>
                  <a:schemeClr val="tx1"/>
                </a:solidFill>
              </a:rPr>
              <a:t>up for their rights</a:t>
            </a:r>
          </a:p>
        </p:txBody>
      </p:sp>
    </p:spTree>
    <p:extLst>
      <p:ext uri="{BB962C8B-B14F-4D97-AF65-F5344CB8AC3E}">
        <p14:creationId xmlns:p14="http://schemas.microsoft.com/office/powerpoint/2010/main" val="354003997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The assertive communicator will say, believe, or behave in a way that says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1767851"/>
            <a:ext cx="10178322" cy="3593591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“We are equally entitled to express ourselves respectfully to one another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 “I </a:t>
            </a:r>
            <a:r>
              <a:rPr lang="en-US" dirty="0">
                <a:solidFill>
                  <a:schemeClr val="tx1"/>
                </a:solidFill>
              </a:rPr>
              <a:t>can’t control others but I can control myself</a:t>
            </a:r>
            <a:r>
              <a:rPr lang="en-US" dirty="0" smtClean="0">
                <a:solidFill>
                  <a:schemeClr val="tx1"/>
                </a:solidFill>
              </a:rPr>
              <a:t>.”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“</a:t>
            </a:r>
            <a:r>
              <a:rPr lang="en-US" dirty="0">
                <a:solidFill>
                  <a:schemeClr val="tx1"/>
                </a:solidFill>
              </a:rPr>
              <a:t>I realize I have choices in my life and I consider my options.”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51678" y="3564646"/>
            <a:ext cx="10172700" cy="149351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 cap="all" spc="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en-US" sz="2800" dirty="0" smtClean="0"/>
              <a:t>The impact of this communication on these individuals:</a:t>
            </a:r>
            <a:endParaRPr lang="en-US" sz="2800" dirty="0"/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1390223" y="4311404"/>
            <a:ext cx="8475992" cy="346853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tx1"/>
                </a:solidFill>
              </a:rPr>
              <a:t>feel connected to others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They address issues and problems as they arise 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create a respectful environment for others to grow and mature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401048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Case.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9278" y="1652844"/>
            <a:ext cx="10178322" cy="3593591"/>
          </a:xfrm>
        </p:spPr>
        <p:txBody>
          <a:bodyPr/>
          <a:lstStyle/>
          <a:p>
            <a:pPr algn="just"/>
            <a:r>
              <a:rPr lang="en-US" i="1" dirty="0">
                <a:solidFill>
                  <a:schemeClr val="tx1"/>
                </a:solidFill>
              </a:rPr>
              <a:t>You are approached by a coworker who asks you to finish a project she has started. She needs to leave early to get ready for a friend's birthday party. You realize that the project can't possibly get finished by the time you usually leave</a:t>
            </a:r>
            <a:r>
              <a:rPr lang="en-US" dirty="0">
                <a:solidFill>
                  <a:schemeClr val="tx1"/>
                </a:solidFill>
              </a:rPr>
              <a:t> </a:t>
            </a:r>
            <a:r>
              <a:rPr lang="en-US" i="1" dirty="0">
                <a:solidFill>
                  <a:schemeClr val="tx1"/>
                </a:solidFill>
              </a:rPr>
              <a:t>work and you have already made plans to meet an old friend for dinner.</a:t>
            </a:r>
            <a:endParaRPr lang="en-US" dirty="0">
              <a:solidFill>
                <a:schemeClr val="tx1"/>
              </a:solidFill>
            </a:endParaRPr>
          </a:p>
          <a:p>
            <a:pPr algn="just"/>
            <a:endParaRPr lang="en-US" b="1" dirty="0" smtClean="0">
              <a:solidFill>
                <a:schemeClr val="tx1"/>
              </a:solidFill>
            </a:endParaRPr>
          </a:p>
          <a:p>
            <a:pPr algn="just"/>
            <a:r>
              <a:rPr lang="en-US" b="1" dirty="0" smtClean="0">
                <a:solidFill>
                  <a:schemeClr val="tx1"/>
                </a:solidFill>
              </a:rPr>
              <a:t>Assertive</a:t>
            </a:r>
            <a:r>
              <a:rPr lang="en-US" b="1" dirty="0">
                <a:solidFill>
                  <a:schemeClr val="tx1"/>
                </a:solidFill>
              </a:rPr>
              <a:t>: </a:t>
            </a:r>
            <a:r>
              <a:rPr lang="en-US" dirty="0">
                <a:solidFill>
                  <a:schemeClr val="tx1"/>
                </a:solidFill>
              </a:rPr>
              <a:t>“I'm sorry but I can't help you tonight. I have dinner plans. Perhaps you might ask (name of other coworker) to see if he (or she) can help you out</a:t>
            </a:r>
            <a:r>
              <a:rPr lang="en-US" dirty="0" smtClean="0">
                <a:solidFill>
                  <a:schemeClr val="tx1"/>
                </a:solidFill>
              </a:rPr>
              <a:t>.”</a:t>
            </a:r>
          </a:p>
          <a:p>
            <a:pPr algn="just"/>
            <a:endParaRPr lang="en-US" b="1" dirty="0" smtClean="0">
              <a:solidFill>
                <a:schemeClr val="tx1"/>
              </a:solidFill>
            </a:endParaRPr>
          </a:p>
          <a:p>
            <a:pPr algn="just"/>
            <a:r>
              <a:rPr lang="en-US" b="1" dirty="0" smtClean="0">
                <a:solidFill>
                  <a:schemeClr val="tx1"/>
                </a:solidFill>
              </a:rPr>
              <a:t>Consequences</a:t>
            </a:r>
            <a:r>
              <a:rPr lang="en-US" b="1" dirty="0">
                <a:solidFill>
                  <a:schemeClr val="tx1"/>
                </a:solidFill>
              </a:rPr>
              <a:t>:</a:t>
            </a:r>
            <a:r>
              <a:rPr lang="en-US" dirty="0">
                <a:solidFill>
                  <a:schemeClr val="tx1"/>
                </a:solidFill>
              </a:rPr>
              <a:t> You have shown respect for the coworker's needs while protecting your own</a:t>
            </a:r>
          </a:p>
          <a:p>
            <a:pPr algn="just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30079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9744"/>
          <a:stretch/>
        </p:blipFill>
        <p:spPr>
          <a:xfrm>
            <a:off x="871983" y="139536"/>
            <a:ext cx="10530307" cy="651462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14999669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0351" y="1482733"/>
            <a:ext cx="7729870" cy="3538052"/>
          </a:xfrm>
        </p:spPr>
        <p:txBody>
          <a:bodyPr>
            <a:normAutofit/>
          </a:bodyPr>
          <a:lstStyle/>
          <a:p>
            <a:pPr algn="just"/>
            <a:r>
              <a:rPr lang="en-US" sz="3200" b="1" cap="none" dirty="0" smtClean="0">
                <a:latin typeface="Arial Rounded MT Bold" panose="020F0704030504030204" pitchFamily="34" charset="0"/>
              </a:rPr>
              <a:t>Think about problems “YOU” may have experienced when working in groups</a:t>
            </a:r>
            <a:endParaRPr lang="en-US" sz="3200" cap="none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idx="1"/>
          </p:nvPr>
        </p:nvSpPr>
        <p:spPr>
          <a:xfrm>
            <a:off x="3420351" y="956270"/>
            <a:ext cx="7017488" cy="951135"/>
          </a:xfrm>
        </p:spPr>
        <p:txBody>
          <a:bodyPr>
            <a:normAutofit/>
          </a:bodyPr>
          <a:lstStyle/>
          <a:p>
            <a:pPr algn="ctr"/>
            <a:r>
              <a:rPr lang="en-US" sz="5400" dirty="0" smtClean="0"/>
              <a:t>ACTIVITY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7117969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social skills?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861" y="1662547"/>
            <a:ext cx="10178322" cy="3593591"/>
          </a:xfrm>
        </p:spPr>
        <p:txBody>
          <a:bodyPr>
            <a:normAutofit fontScale="92500"/>
          </a:bodyPr>
          <a:lstStyle/>
          <a:p>
            <a:pPr algn="just"/>
            <a:r>
              <a:rPr lang="en-US" sz="2400" dirty="0" smtClean="0">
                <a:solidFill>
                  <a:schemeClr val="tx1"/>
                </a:solidFill>
              </a:rPr>
              <a:t>Social skills are commonly defined as those specific behavioral strategies that allow one to: </a:t>
            </a:r>
          </a:p>
          <a:p>
            <a:r>
              <a:rPr lang="en-US" sz="2400" dirty="0" smtClean="0">
                <a:solidFill>
                  <a:schemeClr val="tx1"/>
                </a:solidFill>
              </a:rPr>
              <a:t>Initiate and maintain positive interactions with others. </a:t>
            </a:r>
          </a:p>
          <a:p>
            <a:r>
              <a:rPr lang="en-US" sz="2400" dirty="0" smtClean="0">
                <a:solidFill>
                  <a:schemeClr val="tx1"/>
                </a:solidFill>
              </a:rPr>
              <a:t>Develop friendships and support networks. </a:t>
            </a:r>
          </a:p>
          <a:p>
            <a:r>
              <a:rPr lang="en-US" sz="2400" dirty="0" smtClean="0">
                <a:solidFill>
                  <a:schemeClr val="tx1"/>
                </a:solidFill>
              </a:rPr>
              <a:t>Cope effectively with the environment 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 smtClean="0">
                <a:solidFill>
                  <a:schemeClr val="tx1"/>
                </a:solidFill>
              </a:rPr>
              <a:t>These are the </a:t>
            </a:r>
            <a:r>
              <a:rPr lang="en-US" sz="2400" b="1" i="1" dirty="0" smtClean="0">
                <a:solidFill>
                  <a:schemeClr val="tx1"/>
                </a:solidFill>
              </a:rPr>
              <a:t>learned </a:t>
            </a:r>
            <a:r>
              <a:rPr lang="en-US" sz="2400" b="1" i="1" dirty="0">
                <a:solidFill>
                  <a:schemeClr val="tx1"/>
                </a:solidFill>
              </a:rPr>
              <a:t>abilities</a:t>
            </a:r>
            <a:r>
              <a:rPr lang="en-US" sz="2400" dirty="0">
                <a:solidFill>
                  <a:schemeClr val="tx1"/>
                </a:solidFill>
              </a:rPr>
              <a:t> that enable an individual to interact appropriately in a given social context</a:t>
            </a:r>
            <a:r>
              <a:rPr lang="en-US" sz="2400" dirty="0" smtClean="0">
                <a:solidFill>
                  <a:schemeClr val="tx1"/>
                </a:solidFill>
              </a:rPr>
              <a:t>., also </a:t>
            </a:r>
            <a:r>
              <a:rPr lang="en-US" sz="2400" dirty="0">
                <a:solidFill>
                  <a:schemeClr val="tx1"/>
                </a:solidFill>
              </a:rPr>
              <a:t>referred to as “interpersonal” or “soft </a:t>
            </a:r>
            <a:r>
              <a:rPr lang="en-US" sz="2400" dirty="0" smtClean="0">
                <a:solidFill>
                  <a:schemeClr val="tx1"/>
                </a:solidFill>
              </a:rPr>
              <a:t>skills.</a:t>
            </a:r>
          </a:p>
          <a:p>
            <a:pPr marL="0" indent="0">
              <a:buNone/>
            </a:pPr>
            <a:endParaRPr lang="en-US" sz="2400" dirty="0">
              <a:solidFill>
                <a:schemeClr val="tx1"/>
              </a:solidFill>
            </a:endParaRPr>
          </a:p>
          <a:p>
            <a:endParaRPr lang="en-US" sz="2400" dirty="0" smtClean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464676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50726" y="1219200"/>
            <a:ext cx="9106437" cy="4682837"/>
          </a:xfrm>
        </p:spPr>
        <p:txBody>
          <a:bodyPr>
            <a:normAutofit fontScale="85000" lnSpcReduction="10000"/>
          </a:bodyPr>
          <a:lstStyle/>
          <a:p>
            <a:pPr marL="0" indent="0" algn="just">
              <a:buNone/>
            </a:pPr>
            <a:endParaRPr lang="en-US" sz="2400" b="1" u="sng" dirty="0">
              <a:solidFill>
                <a:schemeClr val="tx1"/>
              </a:solidFill>
            </a:endParaRPr>
          </a:p>
          <a:p>
            <a:pPr marL="0" indent="0" algn="just">
              <a:buNone/>
            </a:pPr>
            <a:r>
              <a:rPr lang="en-US" sz="2400" b="1" u="sng" dirty="0" smtClean="0">
                <a:solidFill>
                  <a:schemeClr val="tx1"/>
                </a:solidFill>
              </a:rPr>
              <a:t>Many </a:t>
            </a:r>
            <a:r>
              <a:rPr lang="en-US" sz="2400" b="1" u="sng" dirty="0">
                <a:solidFill>
                  <a:schemeClr val="tx1"/>
                </a:solidFill>
              </a:rPr>
              <a:t>different skills fall under the umbrella </a:t>
            </a:r>
            <a:r>
              <a:rPr lang="en-US" sz="2400" b="1" u="sng" dirty="0" smtClean="0">
                <a:solidFill>
                  <a:schemeClr val="tx1"/>
                </a:solidFill>
              </a:rPr>
              <a:t>of social </a:t>
            </a:r>
            <a:r>
              <a:rPr lang="en-US" sz="2400" b="1" u="sng" dirty="0">
                <a:solidFill>
                  <a:schemeClr val="tx1"/>
                </a:solidFill>
              </a:rPr>
              <a:t>skills, </a:t>
            </a:r>
            <a:r>
              <a:rPr lang="en-US" sz="2400" b="1" u="sng" dirty="0" smtClean="0">
                <a:solidFill>
                  <a:schemeClr val="tx1"/>
                </a:solidFill>
              </a:rPr>
              <a:t>including:</a:t>
            </a:r>
          </a:p>
          <a:p>
            <a:pPr marL="0" indent="0" algn="just">
              <a:buNone/>
            </a:pPr>
            <a:endParaRPr lang="en-US" sz="2400" dirty="0" smtClean="0">
              <a:solidFill>
                <a:schemeClr val="tx1"/>
              </a:solidFill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 smtClean="0">
                <a:solidFill>
                  <a:schemeClr val="tx1"/>
                </a:solidFill>
              </a:rPr>
              <a:t>Understanding </a:t>
            </a:r>
            <a:r>
              <a:rPr lang="en-US" sz="2400" dirty="0">
                <a:solidFill>
                  <a:schemeClr val="tx1"/>
                </a:solidFill>
              </a:rPr>
              <a:t>social </a:t>
            </a:r>
            <a:r>
              <a:rPr lang="en-US" sz="2400" dirty="0" smtClean="0">
                <a:solidFill>
                  <a:schemeClr val="tx1"/>
                </a:solidFill>
              </a:rPr>
              <a:t>rules</a:t>
            </a:r>
            <a:endParaRPr lang="en-US" sz="2400" dirty="0">
              <a:solidFill>
                <a:schemeClr val="tx1"/>
              </a:solidFill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 smtClean="0">
                <a:solidFill>
                  <a:schemeClr val="tx1"/>
                </a:solidFill>
              </a:rPr>
              <a:t>Understanding </a:t>
            </a:r>
            <a:r>
              <a:rPr lang="en-US" sz="2400" dirty="0">
                <a:solidFill>
                  <a:schemeClr val="tx1"/>
                </a:solidFill>
              </a:rPr>
              <a:t>and using correct </a:t>
            </a:r>
            <a:r>
              <a:rPr lang="en-US" sz="2400" dirty="0" smtClean="0">
                <a:solidFill>
                  <a:schemeClr val="tx1"/>
                </a:solidFill>
              </a:rPr>
              <a:t>body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smtClean="0">
                <a:solidFill>
                  <a:schemeClr val="tx1"/>
                </a:solidFill>
              </a:rPr>
              <a:t>language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 smtClean="0">
                <a:solidFill>
                  <a:schemeClr val="tx1"/>
                </a:solidFill>
              </a:rPr>
              <a:t>Using </a:t>
            </a:r>
            <a:r>
              <a:rPr lang="en-US" sz="2400" dirty="0">
                <a:solidFill>
                  <a:schemeClr val="tx1"/>
                </a:solidFill>
              </a:rPr>
              <a:t>appropriate </a:t>
            </a:r>
            <a:r>
              <a:rPr lang="en-US" sz="2400" dirty="0" smtClean="0">
                <a:solidFill>
                  <a:schemeClr val="tx1"/>
                </a:solidFill>
              </a:rPr>
              <a:t>words/ language</a:t>
            </a:r>
            <a:endParaRPr lang="en-US" sz="2400" dirty="0">
              <a:solidFill>
                <a:schemeClr val="tx1"/>
              </a:solidFill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 smtClean="0">
                <a:solidFill>
                  <a:schemeClr val="tx1"/>
                </a:solidFill>
              </a:rPr>
              <a:t>Using </a:t>
            </a:r>
            <a:r>
              <a:rPr lang="en-US" sz="2400" dirty="0">
                <a:solidFill>
                  <a:schemeClr val="tx1"/>
                </a:solidFill>
              </a:rPr>
              <a:t>empathy to understand the world </a:t>
            </a:r>
            <a:r>
              <a:rPr lang="en-US" sz="2400" dirty="0" smtClean="0">
                <a:solidFill>
                  <a:schemeClr val="tx1"/>
                </a:solidFill>
              </a:rPr>
              <a:t>from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smtClean="0">
                <a:solidFill>
                  <a:schemeClr val="tx1"/>
                </a:solidFill>
              </a:rPr>
              <a:t>someone </a:t>
            </a:r>
            <a:r>
              <a:rPr lang="en-US" sz="2400" dirty="0">
                <a:solidFill>
                  <a:schemeClr val="tx1"/>
                </a:solidFill>
              </a:rPr>
              <a:t>else’s point of </a:t>
            </a:r>
            <a:r>
              <a:rPr lang="en-US" sz="2400" dirty="0" smtClean="0">
                <a:solidFill>
                  <a:schemeClr val="tx1"/>
                </a:solidFill>
              </a:rPr>
              <a:t>view</a:t>
            </a:r>
            <a:endParaRPr lang="en-US" sz="2400" dirty="0">
              <a:solidFill>
                <a:schemeClr val="tx1"/>
              </a:solidFill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 smtClean="0">
                <a:solidFill>
                  <a:schemeClr val="tx1"/>
                </a:solidFill>
              </a:rPr>
              <a:t>Understanding </a:t>
            </a:r>
            <a:r>
              <a:rPr lang="en-US" sz="2400" dirty="0">
                <a:solidFill>
                  <a:schemeClr val="tx1"/>
                </a:solidFill>
              </a:rPr>
              <a:t>and using appropriate tone of voice and volume when</a:t>
            </a:r>
            <a:r>
              <a:rPr lang="en-US" sz="2400" dirty="0" smtClean="0">
                <a:solidFill>
                  <a:schemeClr val="tx1"/>
                </a:solidFill>
              </a:rPr>
              <a:t/>
            </a:r>
            <a:br>
              <a:rPr lang="en-US" sz="2400" dirty="0" smtClean="0">
                <a:solidFill>
                  <a:schemeClr val="tx1"/>
                </a:solidFill>
              </a:rPr>
            </a:br>
            <a:r>
              <a:rPr lang="en-US" sz="2400" dirty="0" smtClean="0">
                <a:solidFill>
                  <a:schemeClr val="tx1"/>
                </a:solidFill>
              </a:rPr>
              <a:t>communicating</a:t>
            </a:r>
          </a:p>
          <a:p>
            <a:pPr algn="just"/>
            <a:endParaRPr lang="en-US" sz="2400" dirty="0">
              <a:solidFill>
                <a:schemeClr val="tx1"/>
              </a:solidFill>
            </a:endParaRPr>
          </a:p>
          <a:p>
            <a:pPr algn="just"/>
            <a:r>
              <a:rPr lang="en-US" sz="2400" dirty="0" smtClean="0">
                <a:solidFill>
                  <a:schemeClr val="tx1"/>
                </a:solidFill>
              </a:rPr>
              <a:t>EXAMPLES OF SOME SOCIAL SKILLS:  Empathy, active listening, leadership skills </a:t>
            </a:r>
            <a:r>
              <a:rPr lang="en-US" sz="2400" dirty="0" err="1" smtClean="0">
                <a:solidFill>
                  <a:schemeClr val="tx1"/>
                </a:solidFill>
              </a:rPr>
              <a:t>etc</a:t>
            </a:r>
            <a:endParaRPr lang="en-US" sz="2400" dirty="0" smtClean="0">
              <a:solidFill>
                <a:schemeClr val="tx1"/>
              </a:solidFill>
            </a:endParaRPr>
          </a:p>
          <a:p>
            <a:pPr algn="just"/>
            <a:endParaRPr lang="en-US" sz="2400" dirty="0" smtClean="0">
              <a:solidFill>
                <a:schemeClr val="tx1"/>
              </a:solidFill>
            </a:endParaRPr>
          </a:p>
          <a:p>
            <a:pPr algn="just"/>
            <a:endParaRPr 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108988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182405" y="2470661"/>
            <a:ext cx="1042770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Help you to communicate </a:t>
            </a:r>
            <a:r>
              <a:rPr lang="en-US" sz="2000" dirty="0"/>
              <a:t>your needs and wants clearly and effectively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Help </a:t>
            </a:r>
            <a:r>
              <a:rPr lang="en-US" sz="2000" dirty="0" smtClean="0"/>
              <a:t>to build </a:t>
            </a:r>
            <a:r>
              <a:rPr lang="en-US" sz="2000" dirty="0"/>
              <a:t>and maintain successful relationships professionally and personally.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Navigate tricky social situations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Be considered for career </a:t>
            </a:r>
            <a:r>
              <a:rPr lang="en-US" sz="2000" dirty="0" smtClean="0"/>
              <a:t>opportunities</a:t>
            </a:r>
            <a:endParaRPr lang="en-US" sz="20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002295" y="1059935"/>
            <a:ext cx="10178322" cy="19036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 cap="all" spc="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en-US" sz="3600" dirty="0" smtClean="0"/>
              <a:t/>
            </a:r>
            <a:br>
              <a:rPr lang="en-US" sz="3600" dirty="0" smtClean="0"/>
            </a:br>
            <a:r>
              <a:rPr lang="en-US" sz="3600" dirty="0" smtClean="0"/>
              <a:t>BUT </a:t>
            </a:r>
            <a:r>
              <a:rPr lang="en-US" sz="3600" b="1" dirty="0" smtClean="0">
                <a:cs typeface="Times New Roman" panose="02020603050405020304" pitchFamily="18" charset="0"/>
              </a:rPr>
              <a:t>Why social skills are important?</a:t>
            </a:r>
            <a:endParaRPr lang="en-US" sz="3600" dirty="0">
              <a:cs typeface="Times New Roman" panose="02020603050405020304" pitchFamily="18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182405" y="4374277"/>
            <a:ext cx="9748831" cy="2000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800" b="1" dirty="0" smtClean="0">
                <a:latin typeface="+mj-lt"/>
              </a:rPr>
              <a:t>AREAS IN STUDENTS LIFE WHERE THESE SKILLS ARE REQUIRED:</a:t>
            </a:r>
          </a:p>
          <a:p>
            <a:endParaRPr lang="en-US" sz="2400" b="1" dirty="0" smtClean="0"/>
          </a:p>
          <a:p>
            <a:r>
              <a:rPr lang="en-US" sz="2400" dirty="0" smtClean="0"/>
              <a:t>Parents </a:t>
            </a:r>
            <a:r>
              <a:rPr lang="en-US" sz="2400" dirty="0"/>
              <a:t>related</a:t>
            </a:r>
          </a:p>
          <a:p>
            <a:r>
              <a:rPr lang="en-US" sz="2400" dirty="0"/>
              <a:t>Teachers related</a:t>
            </a:r>
          </a:p>
          <a:p>
            <a:r>
              <a:rPr lang="en-US" sz="2400" dirty="0"/>
              <a:t>Peers related</a:t>
            </a:r>
          </a:p>
        </p:txBody>
      </p:sp>
    </p:spTree>
    <p:extLst>
      <p:ext uri="{BB962C8B-B14F-4D97-AF65-F5344CB8AC3E}">
        <p14:creationId xmlns:p14="http://schemas.microsoft.com/office/powerpoint/2010/main" val="39084211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Consequences of Poor Social Skills in Students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just"/>
            <a:r>
              <a:rPr lang="en-US" dirty="0" smtClean="0">
                <a:solidFill>
                  <a:schemeClr val="tx1"/>
                </a:solidFill>
              </a:rPr>
              <a:t>Experience difficulties in interpersonal relationships with parents, teachers, and peers. </a:t>
            </a:r>
          </a:p>
          <a:p>
            <a:pPr algn="just"/>
            <a:r>
              <a:rPr lang="en-US" dirty="0">
                <a:solidFill>
                  <a:schemeClr val="tx1"/>
                </a:solidFill>
              </a:rPr>
              <a:t>W</a:t>
            </a:r>
            <a:r>
              <a:rPr lang="en-US" dirty="0" smtClean="0">
                <a:solidFill>
                  <a:schemeClr val="tx1"/>
                </a:solidFill>
              </a:rPr>
              <a:t>hich produce negative responses from others that lead to high levels of peer rejection. </a:t>
            </a:r>
          </a:p>
          <a:p>
            <a:pPr algn="just"/>
            <a:r>
              <a:rPr lang="en-US" dirty="0" smtClean="0">
                <a:solidFill>
                  <a:schemeClr val="tx1"/>
                </a:solidFill>
              </a:rPr>
              <a:t>Peer rejection has been linked on several occasions with school violence. Mental health problems like anxiety, depression and a lot of aggression. </a:t>
            </a:r>
            <a:endParaRPr lang="en-US" dirty="0">
              <a:solidFill>
                <a:schemeClr val="tx1"/>
              </a:solidFill>
            </a:endParaRPr>
          </a:p>
          <a:p>
            <a:pPr algn="just"/>
            <a:r>
              <a:rPr lang="en-US" dirty="0" smtClean="0">
                <a:solidFill>
                  <a:schemeClr val="tx1"/>
                </a:solidFill>
              </a:rPr>
              <a:t>Poor academic performance as an indirect consequence. </a:t>
            </a:r>
            <a:endParaRPr lang="en-US" dirty="0">
              <a:solidFill>
                <a:schemeClr val="tx1"/>
              </a:solidFill>
            </a:endParaRPr>
          </a:p>
          <a:p>
            <a:pPr algn="just"/>
            <a:r>
              <a:rPr lang="en-US" dirty="0" smtClean="0">
                <a:solidFill>
                  <a:schemeClr val="tx1"/>
                </a:solidFill>
              </a:rPr>
              <a:t>Show a higher incidence of involvement in the criminal justice system as adults. 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187292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improve social skills: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1770661"/>
            <a:ext cx="8115346" cy="4476921"/>
          </a:xfrm>
        </p:spPr>
        <p:txBody>
          <a:bodyPr/>
          <a:lstStyle/>
          <a:p>
            <a:pPr marL="457200" indent="-457200" algn="just">
              <a:buAutoNum type="arabicPeriod"/>
            </a:pPr>
            <a:r>
              <a:rPr lang="en-US" b="1" dirty="0" smtClean="0">
                <a:solidFill>
                  <a:schemeClr val="tx1"/>
                </a:solidFill>
              </a:rPr>
              <a:t>Compliment someone: </a:t>
            </a:r>
            <a:r>
              <a:rPr lang="en-US" dirty="0">
                <a:solidFill>
                  <a:schemeClr val="tx1"/>
                </a:solidFill>
              </a:rPr>
              <a:t>Compliments are a great way to break the ice with a </a:t>
            </a:r>
            <a:r>
              <a:rPr lang="en-US" dirty="0" smtClean="0">
                <a:solidFill>
                  <a:schemeClr val="tx1"/>
                </a:solidFill>
              </a:rPr>
              <a:t>stranger.</a:t>
            </a:r>
          </a:p>
          <a:p>
            <a:pPr marL="0" indent="0" algn="just">
              <a:buNone/>
            </a:pPr>
            <a:r>
              <a:rPr lang="en-US" dirty="0" smtClean="0">
                <a:solidFill>
                  <a:schemeClr val="tx1"/>
                </a:solidFill>
              </a:rPr>
              <a:t>Eg: </a:t>
            </a:r>
            <a:r>
              <a:rPr lang="en-US" dirty="0">
                <a:solidFill>
                  <a:schemeClr val="tx1"/>
                </a:solidFill>
              </a:rPr>
              <a:t>You could say "I love your coat" or "I really like the way you style your hair."</a:t>
            </a:r>
          </a:p>
          <a:p>
            <a:pPr marL="0" indent="0" algn="just">
              <a:buNone/>
            </a:pPr>
            <a:endParaRPr lang="en-US" dirty="0" smtClean="0">
              <a:solidFill>
                <a:schemeClr val="tx1"/>
              </a:solidFill>
            </a:endParaRPr>
          </a:p>
          <a:p>
            <a:pPr marL="0" indent="0" algn="just">
              <a:buNone/>
            </a:pPr>
            <a:r>
              <a:rPr lang="en-US" b="1" dirty="0" smtClean="0">
                <a:solidFill>
                  <a:schemeClr val="tx1"/>
                </a:solidFill>
              </a:rPr>
              <a:t>2. Join </a:t>
            </a:r>
            <a:r>
              <a:rPr lang="en-US" b="1" dirty="0">
                <a:solidFill>
                  <a:schemeClr val="tx1"/>
                </a:solidFill>
              </a:rPr>
              <a:t>a class or </a:t>
            </a:r>
            <a:r>
              <a:rPr lang="en-US" b="1" dirty="0" smtClean="0">
                <a:solidFill>
                  <a:schemeClr val="tx1"/>
                </a:solidFill>
              </a:rPr>
              <a:t>club: </a:t>
            </a:r>
            <a:r>
              <a:rPr lang="en-US" dirty="0">
                <a:solidFill>
                  <a:schemeClr val="tx1"/>
                </a:solidFill>
              </a:rPr>
              <a:t>Clubs, classes, and teams are great ways to meet like-minded people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pPr marL="0" indent="0" algn="just">
              <a:buNone/>
            </a:pPr>
            <a:r>
              <a:rPr lang="en-US" dirty="0" smtClean="0">
                <a:solidFill>
                  <a:schemeClr val="tx1"/>
                </a:solidFill>
              </a:rPr>
              <a:t>Eg: You </a:t>
            </a:r>
            <a:r>
              <a:rPr lang="en-US" dirty="0">
                <a:solidFill>
                  <a:schemeClr val="tx1"/>
                </a:solidFill>
              </a:rPr>
              <a:t>might say, "It’s so nice to see so many people here" or "What brings you here?</a:t>
            </a:r>
            <a:endParaRPr lang="en-US" dirty="0" smtClean="0">
              <a:solidFill>
                <a:schemeClr val="tx1"/>
              </a:solidFill>
            </a:endParaRPr>
          </a:p>
          <a:p>
            <a:pPr marL="457200" indent="-457200" algn="just">
              <a:buAutoNum type="arabicPeriod"/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7024" y="1496134"/>
            <a:ext cx="2424651" cy="176665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67024" y="3895260"/>
            <a:ext cx="2386361" cy="176955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84582981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73980" y="702527"/>
            <a:ext cx="7502030" cy="6066263"/>
          </a:xfrm>
        </p:spPr>
        <p:txBody>
          <a:bodyPr/>
          <a:lstStyle/>
          <a:p>
            <a:pPr marL="0" indent="0" algn="just">
              <a:buNone/>
            </a:pPr>
            <a:r>
              <a:rPr lang="en-US" b="1" dirty="0" smtClean="0">
                <a:solidFill>
                  <a:schemeClr val="tx1"/>
                </a:solidFill>
              </a:rPr>
              <a:t>3. Commit </a:t>
            </a:r>
            <a:r>
              <a:rPr lang="en-US" b="1" dirty="0">
                <a:solidFill>
                  <a:schemeClr val="tx1"/>
                </a:solidFill>
              </a:rPr>
              <a:t>names to </a:t>
            </a:r>
            <a:r>
              <a:rPr lang="en-US" b="1" dirty="0" smtClean="0">
                <a:solidFill>
                  <a:schemeClr val="tx1"/>
                </a:solidFill>
              </a:rPr>
              <a:t>memory: </a:t>
            </a:r>
            <a:r>
              <a:rPr lang="en-US" dirty="0">
                <a:solidFill>
                  <a:schemeClr val="tx1"/>
                </a:solidFill>
              </a:rPr>
              <a:t>Social skills are rooted in social connections. 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</a:p>
          <a:p>
            <a:pPr marL="0" indent="0" algn="just">
              <a:buNone/>
            </a:pPr>
            <a:endParaRPr lang="en-US" b="1" dirty="0">
              <a:solidFill>
                <a:schemeClr val="tx1"/>
              </a:solidFill>
            </a:endParaRPr>
          </a:p>
          <a:p>
            <a:pPr marL="0" indent="0" algn="just">
              <a:buNone/>
            </a:pPr>
            <a:r>
              <a:rPr lang="en-US" b="1" dirty="0" smtClean="0">
                <a:solidFill>
                  <a:schemeClr val="tx1"/>
                </a:solidFill>
              </a:rPr>
              <a:t>4. </a:t>
            </a:r>
            <a:r>
              <a:rPr lang="en-US" b="1" dirty="0">
                <a:solidFill>
                  <a:schemeClr val="tx1"/>
                </a:solidFill>
              </a:rPr>
              <a:t>Choose general conversation </a:t>
            </a:r>
            <a:r>
              <a:rPr lang="en-US" b="1" dirty="0" smtClean="0">
                <a:solidFill>
                  <a:schemeClr val="tx1"/>
                </a:solidFill>
              </a:rPr>
              <a:t>topics: </a:t>
            </a:r>
            <a:r>
              <a:rPr lang="en-US" dirty="0">
                <a:solidFill>
                  <a:schemeClr val="tx1"/>
                </a:solidFill>
              </a:rPr>
              <a:t>Broad topics can lead to great </a:t>
            </a:r>
            <a:r>
              <a:rPr lang="en-US" dirty="0" smtClean="0">
                <a:solidFill>
                  <a:schemeClr val="tx1"/>
                </a:solidFill>
              </a:rPr>
              <a:t>conversations.</a:t>
            </a:r>
          </a:p>
          <a:p>
            <a:pPr marL="0" indent="0" algn="just"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0" indent="0" algn="just">
              <a:buNone/>
            </a:pPr>
            <a:r>
              <a:rPr lang="en-US" b="1" dirty="0" smtClean="0">
                <a:solidFill>
                  <a:schemeClr val="tx1"/>
                </a:solidFill>
              </a:rPr>
              <a:t>5. </a:t>
            </a:r>
            <a:r>
              <a:rPr lang="en-US" b="1" dirty="0">
                <a:solidFill>
                  <a:schemeClr val="tx1"/>
                </a:solidFill>
              </a:rPr>
              <a:t>Talk about positive </a:t>
            </a:r>
            <a:r>
              <a:rPr lang="en-US" b="1" dirty="0" smtClean="0">
                <a:solidFill>
                  <a:schemeClr val="tx1"/>
                </a:solidFill>
              </a:rPr>
              <a:t>things: </a:t>
            </a:r>
            <a:r>
              <a:rPr lang="en-US" dirty="0">
                <a:solidFill>
                  <a:schemeClr val="tx1"/>
                </a:solidFill>
              </a:rPr>
              <a:t>Negativity and complaints can be big turn-offs in a conversation. </a:t>
            </a:r>
            <a:endParaRPr lang="en-US" dirty="0" smtClean="0">
              <a:solidFill>
                <a:schemeClr val="tx1"/>
              </a:solidFill>
            </a:endParaRPr>
          </a:p>
          <a:p>
            <a:pPr marL="0" indent="0" algn="just">
              <a:buNone/>
            </a:pPr>
            <a:endParaRPr lang="en-US" dirty="0" smtClean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b="1" dirty="0">
                <a:solidFill>
                  <a:schemeClr val="tx1"/>
                </a:solidFill>
              </a:rPr>
              <a:t>6. Look attentive by leaning forward and keeping your head up: </a:t>
            </a:r>
            <a:r>
              <a:rPr lang="en-US" dirty="0">
                <a:solidFill>
                  <a:schemeClr val="tx1"/>
                </a:solidFill>
              </a:rPr>
              <a:t>Good posture helps you look interested and engaged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  <a:endParaRPr lang="en-US" dirty="0">
              <a:solidFill>
                <a:schemeClr val="tx1"/>
              </a:solidFill>
            </a:endParaRPr>
          </a:p>
          <a:p>
            <a:pPr marL="0" indent="0" algn="just">
              <a:buNone/>
            </a:pPr>
            <a:r>
              <a:rPr lang="en-US" b="1" dirty="0">
                <a:solidFill>
                  <a:schemeClr val="tx1"/>
                </a:solidFill>
              </a:rPr>
              <a:t/>
            </a:r>
            <a:br>
              <a:rPr lang="en-US" b="1" dirty="0">
                <a:solidFill>
                  <a:schemeClr val="tx1"/>
                </a:solidFill>
              </a:rPr>
            </a:br>
            <a:r>
              <a:rPr lang="en-US" b="1" dirty="0">
                <a:solidFill>
                  <a:schemeClr val="tx1"/>
                </a:solidFill>
              </a:rPr>
              <a:t>7. End conversations gracefully: </a:t>
            </a:r>
            <a:r>
              <a:rPr lang="en-US" dirty="0">
                <a:solidFill>
                  <a:schemeClr val="tx1"/>
                </a:solidFill>
              </a:rPr>
              <a:t>You might say something like, "I have to go to class, but it was great talking to you! Want to grab coffee sometime?"</a:t>
            </a:r>
          </a:p>
          <a:p>
            <a:pPr marL="0" indent="0" algn="just">
              <a:buNone/>
            </a:pPr>
            <a:endParaRPr lang="en-US" dirty="0" smtClean="0">
              <a:solidFill>
                <a:schemeClr val="tx1"/>
              </a:solidFill>
            </a:endParaRPr>
          </a:p>
          <a:p>
            <a:pPr marL="0" indent="0" algn="just"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0" indent="0" algn="just"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7514" y="-60049"/>
            <a:ext cx="2103526" cy="166036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34661" y="3524196"/>
            <a:ext cx="1866394" cy="139979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01175" y="1711055"/>
            <a:ext cx="2269865" cy="170239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156173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5968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Communication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27878" y="1534886"/>
            <a:ext cx="10178322" cy="3593591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Sender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Message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Encoding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Channel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Receiver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Decoding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Feedback 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327878" y="4711318"/>
            <a:ext cx="964474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For example, in a conversation, which is the most common type of communication, the person who speaks is the source and the person who listens is the audience. </a:t>
            </a:r>
            <a:endParaRPr lang="en-US" sz="2000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just"/>
            <a:r>
              <a:rPr lang="en-US" sz="20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What </a:t>
            </a:r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is transmitted by the person who speaks is the message and the spoken voice carried through the air is the channel.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56911" y="878070"/>
            <a:ext cx="3199562" cy="245361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648099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Functions of Communication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1280161"/>
            <a:ext cx="10178322" cy="5444196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/>
                </a:solidFill>
              </a:rPr>
              <a:t>These are the </a:t>
            </a:r>
            <a:r>
              <a:rPr lang="en-US" sz="2400" dirty="0" smtClean="0">
                <a:solidFill>
                  <a:schemeClr val="tx1"/>
                </a:solidFill>
              </a:rPr>
              <a:t>following functions of communication:</a:t>
            </a:r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  <a:hlinkClick r:id="rId2"/>
              </a:rPr>
              <a:t>Informing</a:t>
            </a:r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  <a:hlinkClick r:id="rId3"/>
              </a:rPr>
              <a:t>Persuading</a:t>
            </a:r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  <a:hlinkClick r:id="rId4"/>
              </a:rPr>
              <a:t>Integrating</a:t>
            </a:r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  <a:hlinkClick r:id="rId5"/>
              </a:rPr>
              <a:t>Creating Relationships</a:t>
            </a:r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  <a:hlinkClick r:id="rId6"/>
              </a:rPr>
              <a:t>Help in Making Selections between Alternatives</a:t>
            </a:r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 smtClean="0">
                <a:solidFill>
                  <a:schemeClr val="tx1"/>
                </a:solidFill>
                <a:hlinkClick r:id="rId7"/>
              </a:rPr>
              <a:t>Reducing </a:t>
            </a:r>
            <a:r>
              <a:rPr lang="en-US" sz="2400" dirty="0">
                <a:solidFill>
                  <a:schemeClr val="tx1"/>
                </a:solidFill>
                <a:hlinkClick r:id="rId7"/>
              </a:rPr>
              <a:t>Misunderstandings</a:t>
            </a:r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 smtClean="0">
                <a:solidFill>
                  <a:schemeClr val="tx1"/>
                </a:solidFill>
                <a:hlinkClick r:id="rId8"/>
              </a:rPr>
              <a:t>Making </a:t>
            </a:r>
            <a:r>
              <a:rPr lang="en-US" sz="2400" dirty="0">
                <a:solidFill>
                  <a:schemeClr val="tx1"/>
                </a:solidFill>
                <a:hlinkClick r:id="rId8"/>
              </a:rPr>
              <a:t>Decisions</a:t>
            </a:r>
            <a:endParaRPr lang="en-US" sz="2400" dirty="0">
              <a:solidFill>
                <a:schemeClr val="tx1"/>
              </a:solidFill>
            </a:endParaRP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28476" y="1128451"/>
            <a:ext cx="4289835" cy="285917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32131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95922" y="615494"/>
            <a:ext cx="10178322" cy="624250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tx1"/>
                </a:solidFill>
              </a:rPr>
              <a:t>1. Information </a:t>
            </a:r>
            <a:r>
              <a:rPr lang="en-US" b="1" dirty="0" smtClean="0">
                <a:solidFill>
                  <a:schemeClr val="tx1"/>
                </a:solidFill>
              </a:rPr>
              <a:t>Function</a:t>
            </a:r>
            <a:endParaRPr lang="en-US" dirty="0" smtClean="0">
              <a:solidFill>
                <a:schemeClr val="tx1"/>
              </a:solidFill>
            </a:endParaRPr>
          </a:p>
          <a:p>
            <a:pPr algn="just"/>
            <a:r>
              <a:rPr lang="en-US" dirty="0" smtClean="0">
                <a:solidFill>
                  <a:schemeClr val="tx1"/>
                </a:solidFill>
              </a:rPr>
              <a:t>Informing </a:t>
            </a:r>
            <a:r>
              <a:rPr lang="en-US" dirty="0">
                <a:solidFill>
                  <a:schemeClr val="tx1"/>
                </a:solidFill>
              </a:rPr>
              <a:t>messages to others is regarded as the principal function of </a:t>
            </a:r>
            <a:r>
              <a:rPr lang="en-US" dirty="0" smtClean="0">
                <a:solidFill>
                  <a:schemeClr val="tx1"/>
                </a:solidFill>
              </a:rPr>
              <a:t>communication. It </a:t>
            </a:r>
            <a:r>
              <a:rPr lang="en-US" dirty="0">
                <a:solidFill>
                  <a:schemeClr val="tx1"/>
                </a:solidFill>
              </a:rPr>
              <a:t>is done verbally or non-verbally. Verbal messages can be oral or written. Whereas, non-verbal messages are conveyed through the use of body language, gestures, postures and so forth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pPr marL="0" indent="0" algn="just">
              <a:buNone/>
            </a:pPr>
            <a:endParaRPr lang="en-US" dirty="0" smtClean="0">
              <a:solidFill>
                <a:schemeClr val="tx1"/>
              </a:solidFill>
            </a:endParaRPr>
          </a:p>
          <a:p>
            <a:pPr marL="0" indent="0" algn="just">
              <a:buNone/>
            </a:pPr>
            <a:r>
              <a:rPr lang="en-US" b="1" dirty="0" smtClean="0">
                <a:solidFill>
                  <a:schemeClr val="tx1"/>
                </a:solidFill>
              </a:rPr>
              <a:t>2. Persuading</a:t>
            </a:r>
          </a:p>
          <a:p>
            <a:pPr algn="just"/>
            <a:r>
              <a:rPr lang="en-US" dirty="0">
                <a:solidFill>
                  <a:schemeClr val="tx1"/>
                </a:solidFill>
              </a:rPr>
              <a:t>Persuading is referred to making someone do or believe something, by giving them a valid and genuine reason to do it. </a:t>
            </a:r>
            <a:r>
              <a:rPr lang="en-US" dirty="0" smtClean="0">
                <a:solidFill>
                  <a:schemeClr val="tx1"/>
                </a:solidFill>
              </a:rPr>
              <a:t> .</a:t>
            </a:r>
          </a:p>
          <a:p>
            <a:pPr algn="just"/>
            <a:endParaRPr lang="en-US" dirty="0">
              <a:solidFill>
                <a:schemeClr val="tx1"/>
              </a:solidFill>
            </a:endParaRPr>
          </a:p>
          <a:p>
            <a:pPr marL="0" indent="0" algn="just">
              <a:buNone/>
            </a:pP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b="1" dirty="0" smtClean="0">
                <a:solidFill>
                  <a:schemeClr val="tx1"/>
                </a:solidFill>
              </a:rPr>
              <a:t>3. Making </a:t>
            </a:r>
            <a:r>
              <a:rPr lang="en-US" b="1" dirty="0">
                <a:solidFill>
                  <a:schemeClr val="tx1"/>
                </a:solidFill>
              </a:rPr>
              <a:t>Decisions:</a:t>
            </a:r>
            <a:endParaRPr lang="en-US" dirty="0">
              <a:solidFill>
                <a:schemeClr val="tx1"/>
              </a:solidFill>
            </a:endParaRPr>
          </a:p>
          <a:p>
            <a:pPr algn="just"/>
            <a:r>
              <a:rPr lang="en-US" dirty="0">
                <a:solidFill>
                  <a:schemeClr val="tx1"/>
                </a:solidFill>
              </a:rPr>
              <a:t>The individuals, who are in leadership positions are assigned with the authority to make decisions. </a:t>
            </a:r>
            <a:r>
              <a:rPr lang="en-US" dirty="0" smtClean="0">
                <a:solidFill>
                  <a:schemeClr val="tx1"/>
                </a:solidFill>
              </a:rPr>
              <a:t> When </a:t>
            </a:r>
            <a:r>
              <a:rPr lang="en-US" dirty="0">
                <a:solidFill>
                  <a:schemeClr val="tx1"/>
                </a:solidFill>
              </a:rPr>
              <a:t>they need to make decisions, which prove to be meaningful and advantageous to organizations, on the whole, they need to seek ideas and suggestions from others as well.</a:t>
            </a:r>
          </a:p>
          <a:p>
            <a:pPr marL="0" indent="0" algn="just"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0" indent="0" algn="just">
              <a:buNone/>
            </a:pPr>
            <a:endParaRPr lang="en-US" b="1" dirty="0" smtClean="0">
              <a:solidFill>
                <a:schemeClr val="tx1"/>
              </a:solidFill>
            </a:endParaRPr>
          </a:p>
          <a:p>
            <a:pPr marL="0" indent="0" algn="just"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6289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602854"/>
            <a:ext cx="10178322" cy="6032122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b="1" dirty="0" smtClean="0">
                <a:solidFill>
                  <a:schemeClr val="tx1"/>
                </a:solidFill>
              </a:rPr>
              <a:t>3. integrating:</a:t>
            </a:r>
          </a:p>
          <a:p>
            <a:pPr algn="just"/>
            <a:r>
              <a:rPr lang="en-US" dirty="0" smtClean="0">
                <a:solidFill>
                  <a:schemeClr val="tx1"/>
                </a:solidFill>
              </a:rPr>
              <a:t>It </a:t>
            </a:r>
            <a:r>
              <a:rPr lang="en-US" dirty="0">
                <a:solidFill>
                  <a:schemeClr val="tx1"/>
                </a:solidFill>
              </a:rPr>
              <a:t>is comprehensively understood that individuals cannot work in </a:t>
            </a:r>
            <a:r>
              <a:rPr lang="en-US" dirty="0" smtClean="0">
                <a:solidFill>
                  <a:schemeClr val="tx1"/>
                </a:solidFill>
              </a:rPr>
              <a:t>isolation. In </a:t>
            </a:r>
            <a:r>
              <a:rPr lang="en-US" dirty="0">
                <a:solidFill>
                  <a:schemeClr val="tx1"/>
                </a:solidFill>
              </a:rPr>
              <a:t>order to carry out one’s job duties in a well-organized manner and achieve the desired goals and objectives, the individuals need to work in integration with each </a:t>
            </a:r>
            <a:r>
              <a:rPr lang="en-US" dirty="0" smtClean="0">
                <a:solidFill>
                  <a:schemeClr val="tx1"/>
                </a:solidFill>
              </a:rPr>
              <a:t>other. When </a:t>
            </a:r>
            <a:r>
              <a:rPr lang="en-US" dirty="0">
                <a:solidFill>
                  <a:schemeClr val="tx1"/>
                </a:solidFill>
              </a:rPr>
              <a:t>they work in integration, they are able to benefit in a number of </a:t>
            </a:r>
            <a:r>
              <a:rPr lang="en-US" dirty="0" smtClean="0">
                <a:solidFill>
                  <a:schemeClr val="tx1"/>
                </a:solidFill>
              </a:rPr>
              <a:t>ways. </a:t>
            </a:r>
          </a:p>
          <a:p>
            <a:pPr marL="0" indent="0" algn="just">
              <a:buNone/>
            </a:pPr>
            <a:r>
              <a:rPr lang="en-US" b="1" dirty="0" smtClean="0">
                <a:solidFill>
                  <a:schemeClr val="tx1"/>
                </a:solidFill>
              </a:rPr>
              <a:t>Example: Team work </a:t>
            </a:r>
          </a:p>
          <a:p>
            <a:pPr algn="just"/>
            <a:endParaRPr lang="en-US" b="1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b="1" dirty="0" smtClean="0">
                <a:solidFill>
                  <a:schemeClr val="tx1"/>
                </a:solidFill>
              </a:rPr>
              <a:t>4. </a:t>
            </a:r>
            <a:r>
              <a:rPr lang="en-US" b="1" dirty="0">
                <a:solidFill>
                  <a:schemeClr val="tx1"/>
                </a:solidFill>
              </a:rPr>
              <a:t>Creating </a:t>
            </a:r>
            <a:r>
              <a:rPr lang="en-US" b="1" dirty="0" smtClean="0">
                <a:solidFill>
                  <a:schemeClr val="tx1"/>
                </a:solidFill>
              </a:rPr>
              <a:t>Relationships and reducing misunderstandings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Effective communication is regarded as the foundation for the creation of relationships and reducing misunderstandings. </a:t>
            </a:r>
          </a:p>
          <a:p>
            <a:pPr algn="just"/>
            <a:r>
              <a:rPr lang="en-US" dirty="0" smtClean="0">
                <a:solidFill>
                  <a:schemeClr val="tx1"/>
                </a:solidFill>
              </a:rPr>
              <a:t>When </a:t>
            </a:r>
            <a:r>
              <a:rPr lang="en-US" dirty="0">
                <a:solidFill>
                  <a:schemeClr val="tx1"/>
                </a:solidFill>
              </a:rPr>
              <a:t>the individuals will communicate with each other in a respectful and polite manner, they will be able to render a significant contribution in creating relationships.</a:t>
            </a:r>
          </a:p>
          <a:p>
            <a:pPr marL="0" indent="0" algn="just"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00857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 of communication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7854" y="1578429"/>
            <a:ext cx="9892145" cy="4301163"/>
          </a:xfrm>
        </p:spPr>
        <p:txBody>
          <a:bodyPr>
            <a:normAutofit/>
          </a:bodyPr>
          <a:lstStyle/>
          <a:p>
            <a:pPr algn="just"/>
            <a:r>
              <a:rPr lang="en-US" b="1" dirty="0">
                <a:solidFill>
                  <a:schemeClr val="tx1"/>
                </a:solidFill>
              </a:rPr>
              <a:t>Verbal </a:t>
            </a:r>
            <a:r>
              <a:rPr lang="en-US" b="1" dirty="0" smtClean="0">
                <a:solidFill>
                  <a:schemeClr val="tx1"/>
                </a:solidFill>
              </a:rPr>
              <a:t>Communication</a:t>
            </a:r>
            <a:r>
              <a:rPr lang="en-US" dirty="0">
                <a:solidFill>
                  <a:schemeClr val="tx1"/>
                </a:solidFill>
              </a:rPr>
              <a:t>: Verbal communication refers to the form of communication in which message is transmitted verbally; communication is done by word of mouth and writing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pPr marL="0" indent="0" algn="just">
              <a:buNone/>
            </a:pP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1</a:t>
            </a:r>
            <a:r>
              <a:rPr lang="en-US" dirty="0" smtClean="0"/>
              <a:t>.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Oral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communication /Spoken: </a:t>
            </a:r>
            <a:r>
              <a:rPr lang="en-US" dirty="0">
                <a:solidFill>
                  <a:schemeClr val="tx1"/>
                </a:solidFill>
              </a:rPr>
              <a:t>Spoken words are used. It includes face-to-face conversations, speech, telephonic conversation, video, radio, television, voice over internet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2.Written communication: </a:t>
            </a:r>
            <a:r>
              <a:rPr lang="en-US" dirty="0">
                <a:solidFill>
                  <a:schemeClr val="tx1"/>
                </a:solidFill>
              </a:rPr>
              <a:t>Written signs or symbols are used to </a:t>
            </a:r>
            <a:r>
              <a:rPr lang="en-US" dirty="0" smtClean="0">
                <a:solidFill>
                  <a:schemeClr val="tx1"/>
                </a:solidFill>
              </a:rPr>
              <a:t>communicate through </a:t>
            </a:r>
            <a:r>
              <a:rPr lang="en-US" dirty="0">
                <a:solidFill>
                  <a:schemeClr val="tx1"/>
                </a:solidFill>
              </a:rPr>
              <a:t>letter, report, memo, reports, bulletins, job descriptions, employee manuals, and electronic mail </a:t>
            </a:r>
            <a:r>
              <a:rPr lang="en-US" dirty="0" smtClean="0">
                <a:solidFill>
                  <a:schemeClr val="tx1"/>
                </a:solidFill>
              </a:rPr>
              <a:t>etc.</a:t>
            </a:r>
          </a:p>
          <a:p>
            <a:pPr marL="0" indent="0" algn="just">
              <a:buNone/>
            </a:pPr>
            <a:endParaRPr lang="en-US" dirty="0" smtClean="0">
              <a:solidFill>
                <a:schemeClr val="tx1"/>
              </a:solidFill>
            </a:endParaRPr>
          </a:p>
          <a:p>
            <a:r>
              <a:rPr lang="en-US" b="1" dirty="0" smtClean="0">
                <a:solidFill>
                  <a:schemeClr val="tx1"/>
                </a:solidFill>
              </a:rPr>
              <a:t>Non-Verbal Communication </a:t>
            </a: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facial expressions, body movements, and </a:t>
            </a:r>
            <a:r>
              <a:rPr lang="en-US" dirty="0" smtClean="0">
                <a:solidFill>
                  <a:schemeClr val="tx1"/>
                </a:solidFill>
              </a:rPr>
              <a:t>gestures, appearance</a:t>
            </a:r>
            <a:r>
              <a:rPr lang="en-US" dirty="0">
                <a:solidFill>
                  <a:schemeClr val="tx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444207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6180"/>
          <a:stretch/>
        </p:blipFill>
        <p:spPr>
          <a:xfrm>
            <a:off x="1057714" y="214149"/>
            <a:ext cx="9208504" cy="645899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68275298"/>
      </p:ext>
    </p:extLst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873</TotalTime>
  <Words>2095</Words>
  <Application>Microsoft Office PowerPoint</Application>
  <PresentationFormat>Widescreen</PresentationFormat>
  <Paragraphs>246</Paragraphs>
  <Slides>37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4" baseType="lpstr">
      <vt:lpstr>Arial</vt:lpstr>
      <vt:lpstr>Arial Rounded MT Bold</vt:lpstr>
      <vt:lpstr>Calibri</vt:lpstr>
      <vt:lpstr>Gill Sans MT</vt:lpstr>
      <vt:lpstr>Impact</vt:lpstr>
      <vt:lpstr>Times New Roman</vt:lpstr>
      <vt:lpstr>Badge</vt:lpstr>
      <vt:lpstr>COMMUNICATION and  social skills</vt:lpstr>
      <vt:lpstr>Learning outcomes</vt:lpstr>
      <vt:lpstr>PowerPoint Presentation</vt:lpstr>
      <vt:lpstr>Communication process</vt:lpstr>
      <vt:lpstr>Functions of Communication </vt:lpstr>
      <vt:lpstr>PowerPoint Presentation</vt:lpstr>
      <vt:lpstr>PowerPoint Presentation</vt:lpstr>
      <vt:lpstr>types of communication</vt:lpstr>
      <vt:lpstr>PowerPoint Presentation</vt:lpstr>
      <vt:lpstr> 7 C’s of communication</vt:lpstr>
      <vt:lpstr>PowerPoint Presentation</vt:lpstr>
      <vt:lpstr>PowerPoint Presentation</vt:lpstr>
      <vt:lpstr>1. Passive communication</vt:lpstr>
      <vt:lpstr>Passive communicators will often:</vt:lpstr>
      <vt:lpstr>The impact of passive communication ON (Feelings)</vt:lpstr>
      <vt:lpstr>A passive communicator will say, believe, or behave like: </vt:lpstr>
      <vt:lpstr>Case example </vt:lpstr>
      <vt:lpstr>2. Aggressive style</vt:lpstr>
      <vt:lpstr>Aggressive communicators will often:</vt:lpstr>
      <vt:lpstr>The aggressive communicator will say, believe, or behave like: </vt:lpstr>
      <vt:lpstr>Case: </vt:lpstr>
      <vt:lpstr>3.PASSIVE-AGGRESSIVE COMMUNICATION</vt:lpstr>
      <vt:lpstr>Passive-Aggressive communicators will often</vt:lpstr>
      <vt:lpstr>The PASSIVE aggressive communicator will say, believe or behave like: </vt:lpstr>
      <vt:lpstr>Case </vt:lpstr>
      <vt:lpstr>4. ASSERTIVE COMMUNICATION</vt:lpstr>
      <vt:lpstr>Assertive communicators will: </vt:lpstr>
      <vt:lpstr>The assertive communicator will say, believe, or behave in a way that says</vt:lpstr>
      <vt:lpstr>Case.</vt:lpstr>
      <vt:lpstr>Think about problems “YOU” may have experienced when working in groups</vt:lpstr>
      <vt:lpstr>What are social skills?</vt:lpstr>
      <vt:lpstr>PowerPoint Presentation</vt:lpstr>
      <vt:lpstr>PowerPoint Presentation</vt:lpstr>
      <vt:lpstr>Consequences of Poor Social Skills in Students</vt:lpstr>
      <vt:lpstr>How to improve social skills:</vt:lpstr>
      <vt:lpstr>PowerPoint Presentation</vt:lpstr>
      <vt:lpstr>THANK YOU!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COMMUNICATION SKILSS</dc:title>
  <dc:creator>uzma Fayyaz</dc:creator>
  <cp:lastModifiedBy>Ms. Shahtaj Shakir</cp:lastModifiedBy>
  <cp:revision>94</cp:revision>
  <dcterms:created xsi:type="dcterms:W3CDTF">2022-03-28T18:59:21Z</dcterms:created>
  <dcterms:modified xsi:type="dcterms:W3CDTF">2022-10-27T06:42:07Z</dcterms:modified>
</cp:coreProperties>
</file>

<file path=docProps/thumbnail.jpeg>
</file>